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1"/>
  </p:notesMasterIdLst>
  <p:sldIdLst>
    <p:sldId id="256" r:id="rId2"/>
    <p:sldId id="350" r:id="rId3"/>
    <p:sldId id="351" r:id="rId4"/>
    <p:sldId id="352" r:id="rId5"/>
    <p:sldId id="257" r:id="rId6"/>
    <p:sldId id="258" r:id="rId7"/>
    <p:sldId id="259" r:id="rId8"/>
    <p:sldId id="260" r:id="rId9"/>
    <p:sldId id="261" r:id="rId10"/>
    <p:sldId id="262" r:id="rId11"/>
    <p:sldId id="273" r:id="rId12"/>
    <p:sldId id="274" r:id="rId13"/>
    <p:sldId id="275" r:id="rId14"/>
    <p:sldId id="276" r:id="rId15"/>
    <p:sldId id="277" r:id="rId16"/>
    <p:sldId id="278" r:id="rId17"/>
    <p:sldId id="349" r:id="rId18"/>
    <p:sldId id="279" r:id="rId19"/>
    <p:sldId id="280" r:id="rId20"/>
    <p:sldId id="281" r:id="rId21"/>
    <p:sldId id="282" r:id="rId22"/>
    <p:sldId id="283" r:id="rId23"/>
    <p:sldId id="284" r:id="rId24"/>
    <p:sldId id="285" r:id="rId25"/>
    <p:sldId id="286" r:id="rId26"/>
    <p:sldId id="291" r:id="rId27"/>
    <p:sldId id="297" r:id="rId28"/>
    <p:sldId id="298" r:id="rId29"/>
    <p:sldId id="299" r:id="rId30"/>
    <p:sldId id="300" r:id="rId31"/>
    <p:sldId id="301" r:id="rId32"/>
    <p:sldId id="302" r:id="rId33"/>
    <p:sldId id="303" r:id="rId34"/>
    <p:sldId id="304" r:id="rId35"/>
    <p:sldId id="305" r:id="rId36"/>
    <p:sldId id="306" r:id="rId37"/>
    <p:sldId id="307" r:id="rId38"/>
    <p:sldId id="308" r:id="rId39"/>
    <p:sldId id="309" r:id="rId40"/>
    <p:sldId id="310" r:id="rId41"/>
    <p:sldId id="311" r:id="rId42"/>
    <p:sldId id="312" r:id="rId43"/>
    <p:sldId id="313" r:id="rId44"/>
    <p:sldId id="314" r:id="rId45"/>
    <p:sldId id="315" r:id="rId46"/>
    <p:sldId id="316" r:id="rId47"/>
    <p:sldId id="336" r:id="rId48"/>
    <p:sldId id="337" r:id="rId49"/>
    <p:sldId id="338" r:id="rId50"/>
    <p:sldId id="339" r:id="rId51"/>
    <p:sldId id="340" r:id="rId52"/>
    <p:sldId id="341" r:id="rId53"/>
    <p:sldId id="342" r:id="rId54"/>
    <p:sldId id="343" r:id="rId55"/>
    <p:sldId id="344" r:id="rId56"/>
    <p:sldId id="345" r:id="rId57"/>
    <p:sldId id="346" r:id="rId58"/>
    <p:sldId id="347" r:id="rId59"/>
    <p:sldId id="348" r:id="rId60"/>
  </p:sldIdLst>
  <p:sldSz cx="12192000" cy="6858000"/>
  <p:notesSz cx="6858000" cy="9144000"/>
  <p:embeddedFontLst>
    <p:embeddedFont>
      <p:font typeface="Modern No. 20" panose="02070704070505020303" pitchFamily="18" charset="0"/>
      <p:regular r:id="rId62"/>
    </p:embeddedFont>
    <p:embeddedFont>
      <p:font typeface="Calibri" panose="020F0502020204030204" pitchFamily="34" charset="0"/>
      <p:regular r:id="rId63"/>
      <p:bold r:id="rId64"/>
      <p:italic r:id="rId65"/>
      <p:boldItalic r:id="rId66"/>
    </p:embeddedFont>
    <p:embeddedFont>
      <p:font typeface="Georgia" panose="02040502050405020303" pitchFamily="18" charset="0"/>
      <p:regular r:id="rId67"/>
      <p:bold r:id="rId68"/>
      <p:italic r:id="rId69"/>
      <p:boldItalic r:id="rId70"/>
    </p:embeddedFont>
    <p:embeddedFont>
      <p:font typeface="Old Standard TT" panose="020B0604020202020204" charset="0"/>
      <p:regular r:id="rId71"/>
      <p:bold r:id="rId72"/>
      <p:italic r:id="rId73"/>
    </p:embeddedFont>
    <p:embeddedFont>
      <p:font typeface="Arial Narrow" panose="020B0606020202030204" pitchFamily="34" charset="0"/>
      <p:regular r:id="rId74"/>
      <p:bold r:id="rId75"/>
      <p:italic r:id="rId76"/>
      <p:boldItalic r:id="rId77"/>
    </p:embeddedFont>
    <p:embeddedFont>
      <p:font typeface="Century Gothic" panose="020B0502020202020204" pitchFamily="34"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3ED8DA7-C57A-4A05-8D9F-A2B71AA5974B}">
  <a:tblStyle styleId="{C3ED8DA7-C57A-4A05-8D9F-A2B71AA5974B}"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3.fntdata"/><Relationship Id="rId79" Type="http://schemas.openxmlformats.org/officeDocument/2006/relationships/font" Target="fonts/font18.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1.fntdata"/><Relationship Id="rId80" Type="http://schemas.openxmlformats.org/officeDocument/2006/relationships/font" Target="fonts/font19.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font" Target="fonts/font17.fntdata"/><Relationship Id="rId81"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5.fntdata"/><Relationship Id="rId61" Type="http://schemas.openxmlformats.org/officeDocument/2006/relationships/notesMaster" Target="notesMasters/notesMaster1.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54028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 name="Google Shape;6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22228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 name="Google Shape;20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98508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0" name="Google Shape;210;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14</a:t>
            </a:fld>
            <a:endParaRPr/>
          </a:p>
        </p:txBody>
      </p:sp>
    </p:spTree>
    <p:extLst>
      <p:ext uri="{BB962C8B-B14F-4D97-AF65-F5344CB8AC3E}">
        <p14:creationId xmlns:p14="http://schemas.microsoft.com/office/powerpoint/2010/main" val="4018338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7" name="Google Shape;217;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15</a:t>
            </a:fld>
            <a:endParaRPr/>
          </a:p>
        </p:txBody>
      </p:sp>
    </p:spTree>
    <p:extLst>
      <p:ext uri="{BB962C8B-B14F-4D97-AF65-F5344CB8AC3E}">
        <p14:creationId xmlns:p14="http://schemas.microsoft.com/office/powerpoint/2010/main" val="640845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4" name="Google Shape;224;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16</a:t>
            </a:fld>
            <a:endParaRPr/>
          </a:p>
        </p:txBody>
      </p:sp>
    </p:spTree>
    <p:extLst>
      <p:ext uri="{BB962C8B-B14F-4D97-AF65-F5344CB8AC3E}">
        <p14:creationId xmlns:p14="http://schemas.microsoft.com/office/powerpoint/2010/main" val="3264223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18</a:t>
            </a:fld>
            <a:endParaRPr/>
          </a:p>
        </p:txBody>
      </p:sp>
    </p:spTree>
    <p:extLst>
      <p:ext uri="{BB962C8B-B14F-4D97-AF65-F5344CB8AC3E}">
        <p14:creationId xmlns:p14="http://schemas.microsoft.com/office/powerpoint/2010/main" val="3914189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 name="Google Shape;238;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9" name="Google Shape;239;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19</a:t>
            </a:fld>
            <a:endParaRPr/>
          </a:p>
        </p:txBody>
      </p:sp>
    </p:spTree>
    <p:extLst>
      <p:ext uri="{BB962C8B-B14F-4D97-AF65-F5344CB8AC3E}">
        <p14:creationId xmlns:p14="http://schemas.microsoft.com/office/powerpoint/2010/main" val="7766344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5" name="Google Shape;24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75299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1" name="Google Shape;251;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04681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8" name="Google Shape;258;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81382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4" name="Google Shape;26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4433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4778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p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24</a:t>
            </a:fld>
            <a:endParaRPr/>
          </a:p>
        </p:txBody>
      </p:sp>
    </p:spTree>
    <p:extLst>
      <p:ext uri="{BB962C8B-B14F-4D97-AF65-F5344CB8AC3E}">
        <p14:creationId xmlns:p14="http://schemas.microsoft.com/office/powerpoint/2010/main" val="1548209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 name="Google Shape;277;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8" name="Google Shape;278;p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25</a:t>
            </a:fld>
            <a:endParaRPr/>
          </a:p>
        </p:txBody>
      </p:sp>
    </p:spTree>
    <p:extLst>
      <p:ext uri="{BB962C8B-B14F-4D97-AF65-F5344CB8AC3E}">
        <p14:creationId xmlns:p14="http://schemas.microsoft.com/office/powerpoint/2010/main" val="21885685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9" name="Google Shape;309;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6509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 name="Google Shape;7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31372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 name="Google Shape;8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51290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27329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 name="Google Shape;9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6877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 name="Google Shape;10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4600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 name="Google Shape;18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8" name="Google Shape;18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11</a:t>
            </a:fld>
            <a:endParaRPr/>
          </a:p>
        </p:txBody>
      </p:sp>
    </p:spTree>
    <p:extLst>
      <p:ext uri="{BB962C8B-B14F-4D97-AF65-F5344CB8AC3E}">
        <p14:creationId xmlns:p14="http://schemas.microsoft.com/office/powerpoint/2010/main" val="268039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6" name="Google Shape;19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39423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13"/>
        <p:cNvGrpSpPr/>
        <p:nvPr/>
      </p:nvGrpSpPr>
      <p:grpSpPr>
        <a:xfrm>
          <a:off x="0" y="0"/>
          <a:ext cx="0" cy="0"/>
          <a:chOff x="0" y="0"/>
          <a:chExt cx="0" cy="0"/>
        </a:xfrm>
      </p:grpSpPr>
      <p:sp>
        <p:nvSpPr>
          <p:cNvPr id="14" name="Google Shape;14;p2"/>
          <p:cNvSpPr/>
          <p:nvPr/>
        </p:nvSpPr>
        <p:spPr>
          <a:xfrm>
            <a:off x="0" y="133"/>
            <a:ext cx="12192000" cy="22824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5" name="Google Shape;15;p2"/>
          <p:cNvCxnSpPr/>
          <p:nvPr/>
        </p:nvCxnSpPr>
        <p:spPr>
          <a:xfrm>
            <a:off x="855912" y="4796667"/>
            <a:ext cx="520500" cy="0"/>
          </a:xfrm>
          <a:prstGeom prst="straightConnector1">
            <a:avLst/>
          </a:prstGeom>
          <a:noFill/>
          <a:ln w="28575" cap="flat" cmpd="sng">
            <a:solidFill>
              <a:schemeClr val="accent1"/>
            </a:solidFill>
            <a:prstDash val="solid"/>
            <a:round/>
            <a:headEnd type="none" w="sm" len="sm"/>
            <a:tailEnd type="none" w="sm" len="sm"/>
          </a:ln>
        </p:spPr>
      </p:cxnSp>
      <p:sp>
        <p:nvSpPr>
          <p:cNvPr id="16" name="Google Shape;16;p2"/>
          <p:cNvSpPr txBox="1">
            <a:spLocks noGrp="1"/>
          </p:cNvSpPr>
          <p:nvPr>
            <p:ph type="ctrTitle"/>
          </p:nvPr>
        </p:nvSpPr>
        <p:spPr>
          <a:xfrm>
            <a:off x="683600" y="2524400"/>
            <a:ext cx="10824900" cy="2030400"/>
          </a:xfrm>
          <a:prstGeom prst="rect">
            <a:avLst/>
          </a:prstGeom>
          <a:noFill/>
          <a:ln>
            <a:noFill/>
          </a:ln>
        </p:spPr>
        <p:txBody>
          <a:bodyPr spcFirstLastPara="1" wrap="square" lIns="121900" tIns="121900" rIns="121900" bIns="121900" anchor="b" anchorCtr="0">
            <a:normAutofit/>
          </a:bodyPr>
          <a:lstStyle>
            <a:lvl1pPr lvl="0" algn="l">
              <a:lnSpc>
                <a:spcPct val="100000"/>
              </a:lnSpc>
              <a:spcBef>
                <a:spcPts val="0"/>
              </a:spcBef>
              <a:spcAft>
                <a:spcPts val="0"/>
              </a:spcAft>
              <a:buClr>
                <a:schemeClr val="accent1"/>
              </a:buClr>
              <a:buSzPts val="5600"/>
              <a:buNone/>
              <a:defRPr sz="5600">
                <a:solidFill>
                  <a:schemeClr val="accent1"/>
                </a:solidFill>
              </a:defRPr>
            </a:lvl1pPr>
            <a:lvl2pPr lvl="1" algn="l">
              <a:lnSpc>
                <a:spcPct val="100000"/>
              </a:lnSpc>
              <a:spcBef>
                <a:spcPts val="0"/>
              </a:spcBef>
              <a:spcAft>
                <a:spcPts val="0"/>
              </a:spcAft>
              <a:buClr>
                <a:schemeClr val="accent1"/>
              </a:buClr>
              <a:buSzPts val="5600"/>
              <a:buNone/>
              <a:defRPr sz="5600">
                <a:solidFill>
                  <a:schemeClr val="accent1"/>
                </a:solidFill>
              </a:defRPr>
            </a:lvl2pPr>
            <a:lvl3pPr lvl="2" algn="l">
              <a:lnSpc>
                <a:spcPct val="100000"/>
              </a:lnSpc>
              <a:spcBef>
                <a:spcPts val="0"/>
              </a:spcBef>
              <a:spcAft>
                <a:spcPts val="0"/>
              </a:spcAft>
              <a:buClr>
                <a:schemeClr val="accent1"/>
              </a:buClr>
              <a:buSzPts val="5600"/>
              <a:buNone/>
              <a:defRPr sz="5600">
                <a:solidFill>
                  <a:schemeClr val="accent1"/>
                </a:solidFill>
              </a:defRPr>
            </a:lvl3pPr>
            <a:lvl4pPr lvl="3" algn="l">
              <a:lnSpc>
                <a:spcPct val="100000"/>
              </a:lnSpc>
              <a:spcBef>
                <a:spcPts val="0"/>
              </a:spcBef>
              <a:spcAft>
                <a:spcPts val="0"/>
              </a:spcAft>
              <a:buClr>
                <a:schemeClr val="accent1"/>
              </a:buClr>
              <a:buSzPts val="5600"/>
              <a:buNone/>
              <a:defRPr sz="5600">
                <a:solidFill>
                  <a:schemeClr val="accent1"/>
                </a:solidFill>
              </a:defRPr>
            </a:lvl4pPr>
            <a:lvl5pPr lvl="4" algn="l">
              <a:lnSpc>
                <a:spcPct val="100000"/>
              </a:lnSpc>
              <a:spcBef>
                <a:spcPts val="0"/>
              </a:spcBef>
              <a:spcAft>
                <a:spcPts val="0"/>
              </a:spcAft>
              <a:buClr>
                <a:schemeClr val="accent1"/>
              </a:buClr>
              <a:buSzPts val="5600"/>
              <a:buNone/>
              <a:defRPr sz="5600">
                <a:solidFill>
                  <a:schemeClr val="accent1"/>
                </a:solidFill>
              </a:defRPr>
            </a:lvl5pPr>
            <a:lvl6pPr lvl="5" algn="l">
              <a:lnSpc>
                <a:spcPct val="100000"/>
              </a:lnSpc>
              <a:spcBef>
                <a:spcPts val="0"/>
              </a:spcBef>
              <a:spcAft>
                <a:spcPts val="0"/>
              </a:spcAft>
              <a:buClr>
                <a:schemeClr val="accent1"/>
              </a:buClr>
              <a:buSzPts val="5600"/>
              <a:buNone/>
              <a:defRPr sz="5600">
                <a:solidFill>
                  <a:schemeClr val="accent1"/>
                </a:solidFill>
              </a:defRPr>
            </a:lvl6pPr>
            <a:lvl7pPr lvl="6" algn="l">
              <a:lnSpc>
                <a:spcPct val="100000"/>
              </a:lnSpc>
              <a:spcBef>
                <a:spcPts val="0"/>
              </a:spcBef>
              <a:spcAft>
                <a:spcPts val="0"/>
              </a:spcAft>
              <a:buClr>
                <a:schemeClr val="accent1"/>
              </a:buClr>
              <a:buSzPts val="5600"/>
              <a:buNone/>
              <a:defRPr sz="5600">
                <a:solidFill>
                  <a:schemeClr val="accent1"/>
                </a:solidFill>
              </a:defRPr>
            </a:lvl7pPr>
            <a:lvl8pPr lvl="7" algn="l">
              <a:lnSpc>
                <a:spcPct val="100000"/>
              </a:lnSpc>
              <a:spcBef>
                <a:spcPts val="0"/>
              </a:spcBef>
              <a:spcAft>
                <a:spcPts val="0"/>
              </a:spcAft>
              <a:buClr>
                <a:schemeClr val="accent1"/>
              </a:buClr>
              <a:buSzPts val="5600"/>
              <a:buNone/>
              <a:defRPr sz="5600">
                <a:solidFill>
                  <a:schemeClr val="accent1"/>
                </a:solidFill>
              </a:defRPr>
            </a:lvl8pPr>
            <a:lvl9pPr lvl="8" algn="l">
              <a:lnSpc>
                <a:spcPct val="100000"/>
              </a:lnSpc>
              <a:spcBef>
                <a:spcPts val="0"/>
              </a:spcBef>
              <a:spcAft>
                <a:spcPts val="0"/>
              </a:spcAft>
              <a:buClr>
                <a:schemeClr val="accent1"/>
              </a:buClr>
              <a:buSzPts val="5600"/>
              <a:buNone/>
              <a:defRPr sz="5600">
                <a:solidFill>
                  <a:schemeClr val="accent1"/>
                </a:solidFill>
              </a:defRPr>
            </a:lvl9pPr>
          </a:lstStyle>
          <a:p>
            <a:endParaRPr/>
          </a:p>
        </p:txBody>
      </p:sp>
      <p:sp>
        <p:nvSpPr>
          <p:cNvPr id="17" name="Google Shape;17;p2"/>
          <p:cNvSpPr txBox="1">
            <a:spLocks noGrp="1"/>
          </p:cNvSpPr>
          <p:nvPr>
            <p:ph type="subTitle" idx="1"/>
          </p:nvPr>
        </p:nvSpPr>
        <p:spPr>
          <a:xfrm>
            <a:off x="683600" y="5120852"/>
            <a:ext cx="10824900" cy="10500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Clr>
                <a:schemeClr val="accent2"/>
              </a:buClr>
              <a:buSzPts val="3200"/>
              <a:buNone/>
              <a:defRPr sz="3200">
                <a:solidFill>
                  <a:schemeClr val="accent2"/>
                </a:solidFill>
              </a:defRPr>
            </a:lvl1pPr>
            <a:lvl2pPr lvl="1" algn="l">
              <a:lnSpc>
                <a:spcPct val="100000"/>
              </a:lnSpc>
              <a:spcBef>
                <a:spcPts val="0"/>
              </a:spcBef>
              <a:spcAft>
                <a:spcPts val="0"/>
              </a:spcAft>
              <a:buClr>
                <a:schemeClr val="accent2"/>
              </a:buClr>
              <a:buSzPts val="3200"/>
              <a:buNone/>
              <a:defRPr sz="3200">
                <a:solidFill>
                  <a:schemeClr val="accent2"/>
                </a:solidFill>
              </a:defRPr>
            </a:lvl2pPr>
            <a:lvl3pPr lvl="2" algn="l">
              <a:lnSpc>
                <a:spcPct val="100000"/>
              </a:lnSpc>
              <a:spcBef>
                <a:spcPts val="0"/>
              </a:spcBef>
              <a:spcAft>
                <a:spcPts val="0"/>
              </a:spcAft>
              <a:buClr>
                <a:schemeClr val="accent2"/>
              </a:buClr>
              <a:buSzPts val="3200"/>
              <a:buNone/>
              <a:defRPr sz="3200">
                <a:solidFill>
                  <a:schemeClr val="accent2"/>
                </a:solidFill>
              </a:defRPr>
            </a:lvl3pPr>
            <a:lvl4pPr lvl="3" algn="l">
              <a:lnSpc>
                <a:spcPct val="100000"/>
              </a:lnSpc>
              <a:spcBef>
                <a:spcPts val="0"/>
              </a:spcBef>
              <a:spcAft>
                <a:spcPts val="0"/>
              </a:spcAft>
              <a:buClr>
                <a:schemeClr val="accent2"/>
              </a:buClr>
              <a:buSzPts val="3200"/>
              <a:buNone/>
              <a:defRPr sz="3200">
                <a:solidFill>
                  <a:schemeClr val="accent2"/>
                </a:solidFill>
              </a:defRPr>
            </a:lvl4pPr>
            <a:lvl5pPr lvl="4" algn="l">
              <a:lnSpc>
                <a:spcPct val="100000"/>
              </a:lnSpc>
              <a:spcBef>
                <a:spcPts val="0"/>
              </a:spcBef>
              <a:spcAft>
                <a:spcPts val="0"/>
              </a:spcAft>
              <a:buClr>
                <a:schemeClr val="accent2"/>
              </a:buClr>
              <a:buSzPts val="3200"/>
              <a:buNone/>
              <a:defRPr sz="3200">
                <a:solidFill>
                  <a:schemeClr val="accent2"/>
                </a:solidFill>
              </a:defRPr>
            </a:lvl5pPr>
            <a:lvl6pPr lvl="5" algn="l">
              <a:lnSpc>
                <a:spcPct val="100000"/>
              </a:lnSpc>
              <a:spcBef>
                <a:spcPts val="0"/>
              </a:spcBef>
              <a:spcAft>
                <a:spcPts val="0"/>
              </a:spcAft>
              <a:buClr>
                <a:schemeClr val="accent2"/>
              </a:buClr>
              <a:buSzPts val="3200"/>
              <a:buNone/>
              <a:defRPr sz="3200">
                <a:solidFill>
                  <a:schemeClr val="accent2"/>
                </a:solidFill>
              </a:defRPr>
            </a:lvl6pPr>
            <a:lvl7pPr lvl="6" algn="l">
              <a:lnSpc>
                <a:spcPct val="100000"/>
              </a:lnSpc>
              <a:spcBef>
                <a:spcPts val="0"/>
              </a:spcBef>
              <a:spcAft>
                <a:spcPts val="0"/>
              </a:spcAft>
              <a:buClr>
                <a:schemeClr val="accent2"/>
              </a:buClr>
              <a:buSzPts val="3200"/>
              <a:buNone/>
              <a:defRPr sz="3200">
                <a:solidFill>
                  <a:schemeClr val="accent2"/>
                </a:solidFill>
              </a:defRPr>
            </a:lvl7pPr>
            <a:lvl8pPr lvl="7" algn="l">
              <a:lnSpc>
                <a:spcPct val="100000"/>
              </a:lnSpc>
              <a:spcBef>
                <a:spcPts val="0"/>
              </a:spcBef>
              <a:spcAft>
                <a:spcPts val="0"/>
              </a:spcAft>
              <a:buClr>
                <a:schemeClr val="accent2"/>
              </a:buClr>
              <a:buSzPts val="3200"/>
              <a:buNone/>
              <a:defRPr sz="3200">
                <a:solidFill>
                  <a:schemeClr val="accent2"/>
                </a:solidFill>
              </a:defRPr>
            </a:lvl8pPr>
            <a:lvl9pPr lvl="8" algn="l">
              <a:lnSpc>
                <a:spcPct val="100000"/>
              </a:lnSpc>
              <a:spcBef>
                <a:spcPts val="0"/>
              </a:spcBef>
              <a:spcAft>
                <a:spcPts val="0"/>
              </a:spcAft>
              <a:buClr>
                <a:schemeClr val="accent2"/>
              </a:buClr>
              <a:buSzPts val="3200"/>
              <a:buNone/>
              <a:defRPr sz="3200">
                <a:solidFill>
                  <a:schemeClr val="accent2"/>
                </a:solidFill>
              </a:defRPr>
            </a:lvl9pPr>
          </a:lstStyle>
          <a:p>
            <a:endParaRPr/>
          </a:p>
        </p:txBody>
      </p:sp>
      <p:sp>
        <p:nvSpPr>
          <p:cNvPr id="18" name="Google Shape;18;p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1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274320" y="6307672"/>
            <a:ext cx="2743200" cy="274320"/>
          </a:xfrm>
          <a:prstGeom prst="rect">
            <a:avLst/>
          </a:prstGeom>
        </p:spPr>
        <p:txBody>
          <a:bodyPr/>
          <a:lstStyle/>
          <a:p>
            <a:fld id="{4BCB7F27-5DF7-4045-99F5-64BE04AA9A2F}" type="datetimeFigureOut">
              <a:rPr lang="en-US" smtClean="0"/>
              <a:pPr/>
              <a:t>8/21/2023</a:t>
            </a:fld>
            <a:endParaRPr lang="en-US"/>
          </a:p>
        </p:txBody>
      </p:sp>
      <p:sp>
        <p:nvSpPr>
          <p:cNvPr id="8" name="Footer Placeholder 7"/>
          <p:cNvSpPr>
            <a:spLocks noGrp="1"/>
          </p:cNvSpPr>
          <p:nvPr>
            <p:ph type="ftr" sz="quarter" idx="11"/>
          </p:nvPr>
        </p:nvSpPr>
        <p:spPr>
          <a:xfrm>
            <a:off x="3489960" y="6307672"/>
            <a:ext cx="5212080" cy="274320"/>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B4FB8CE4-E7CB-4E29-ADE6-330147D9A29A}" type="slidenum">
              <a:rPr lang="en-US" smtClean="0"/>
              <a:pPr/>
              <a:t>‹#›</a:t>
            </a:fld>
            <a:endParaRPr lang="en-US"/>
          </a:p>
        </p:txBody>
      </p:sp>
    </p:spTree>
    <p:extLst>
      <p:ext uri="{BB962C8B-B14F-4D97-AF65-F5344CB8AC3E}">
        <p14:creationId xmlns:p14="http://schemas.microsoft.com/office/powerpoint/2010/main" val="3353157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3"/>
          <p:cNvSpPr/>
          <p:nvPr/>
        </p:nvSpPr>
        <p:spPr>
          <a:xfrm>
            <a:off x="0" y="6727600"/>
            <a:ext cx="12192000" cy="1305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3"/>
          <p:cNvSpPr txBox="1">
            <a:spLocks noGrp="1"/>
          </p:cNvSpPr>
          <p:nvPr>
            <p:ph type="title"/>
          </p:nvPr>
        </p:nvSpPr>
        <p:spPr>
          <a:xfrm>
            <a:off x="415600" y="593367"/>
            <a:ext cx="11360700" cy="8175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a:endParaRPr/>
          </a:p>
        </p:txBody>
      </p:sp>
      <p:sp>
        <p:nvSpPr>
          <p:cNvPr id="22" name="Google Shape;22;p3"/>
          <p:cNvSpPr txBox="1">
            <a:spLocks noGrp="1"/>
          </p:cNvSpPr>
          <p:nvPr>
            <p:ph type="body" idx="1"/>
          </p:nvPr>
        </p:nvSpPr>
        <p:spPr>
          <a:xfrm>
            <a:off x="415600" y="1562133"/>
            <a:ext cx="11360700" cy="4529700"/>
          </a:xfrm>
          <a:prstGeom prst="rect">
            <a:avLst/>
          </a:prstGeom>
          <a:noFill/>
          <a:ln>
            <a:noFill/>
          </a:ln>
        </p:spPr>
        <p:txBody>
          <a:bodyPr spcFirstLastPara="1" wrap="square" lIns="121900" tIns="121900" rIns="121900" bIns="121900" anchor="t" anchorCtr="0">
            <a:norm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0"/>
              </a:spcBef>
              <a:spcAft>
                <a:spcPts val="0"/>
              </a:spcAft>
              <a:buSzPts val="1900"/>
              <a:buChar char="○"/>
              <a:defRPr/>
            </a:lvl2pPr>
            <a:lvl3pPr marL="1371600" lvl="2" indent="-349250" algn="l">
              <a:lnSpc>
                <a:spcPct val="115000"/>
              </a:lnSpc>
              <a:spcBef>
                <a:spcPts val="0"/>
              </a:spcBef>
              <a:spcAft>
                <a:spcPts val="0"/>
              </a:spcAft>
              <a:buSzPts val="1900"/>
              <a:buChar char="■"/>
              <a:defRPr/>
            </a:lvl3pPr>
            <a:lvl4pPr marL="1828800" lvl="3" indent="-349250" algn="l">
              <a:lnSpc>
                <a:spcPct val="115000"/>
              </a:lnSpc>
              <a:spcBef>
                <a:spcPts val="0"/>
              </a:spcBef>
              <a:spcAft>
                <a:spcPts val="0"/>
              </a:spcAft>
              <a:buSzPts val="1900"/>
              <a:buChar char="●"/>
              <a:defRPr/>
            </a:lvl4pPr>
            <a:lvl5pPr marL="2286000" lvl="4" indent="-349250" algn="l">
              <a:lnSpc>
                <a:spcPct val="115000"/>
              </a:lnSpc>
              <a:spcBef>
                <a:spcPts val="0"/>
              </a:spcBef>
              <a:spcAft>
                <a:spcPts val="0"/>
              </a:spcAft>
              <a:buSzPts val="1900"/>
              <a:buChar char="○"/>
              <a:defRPr/>
            </a:lvl5pPr>
            <a:lvl6pPr marL="2743200" lvl="5" indent="-349250" algn="l">
              <a:lnSpc>
                <a:spcPct val="115000"/>
              </a:lnSpc>
              <a:spcBef>
                <a:spcPts val="0"/>
              </a:spcBef>
              <a:spcAft>
                <a:spcPts val="0"/>
              </a:spcAft>
              <a:buSzPts val="1900"/>
              <a:buChar char="■"/>
              <a:defRPr/>
            </a:lvl6pPr>
            <a:lvl7pPr marL="3200400" lvl="6" indent="-349250" algn="l">
              <a:lnSpc>
                <a:spcPct val="115000"/>
              </a:lnSpc>
              <a:spcBef>
                <a:spcPts val="0"/>
              </a:spcBef>
              <a:spcAft>
                <a:spcPts val="0"/>
              </a:spcAft>
              <a:buSzPts val="1900"/>
              <a:buChar char="●"/>
              <a:defRPr/>
            </a:lvl7pPr>
            <a:lvl8pPr marL="3657600" lvl="7" indent="-349250" algn="l">
              <a:lnSpc>
                <a:spcPct val="115000"/>
              </a:lnSpc>
              <a:spcBef>
                <a:spcPts val="0"/>
              </a:spcBef>
              <a:spcAft>
                <a:spcPts val="0"/>
              </a:spcAft>
              <a:buSzPts val="1900"/>
              <a:buChar char="○"/>
              <a:defRPr/>
            </a:lvl8pPr>
            <a:lvl9pPr marL="4114800" lvl="8" indent="-349250" algn="l">
              <a:lnSpc>
                <a:spcPct val="115000"/>
              </a:lnSpc>
              <a:spcBef>
                <a:spcPts val="0"/>
              </a:spcBef>
              <a:spcAft>
                <a:spcPts val="0"/>
              </a:spcAft>
              <a:buSzPts val="1900"/>
              <a:buChar char="■"/>
              <a:defRPr/>
            </a:lvl9pPr>
          </a:lstStyle>
          <a:p>
            <a:endParaRPr/>
          </a:p>
        </p:txBody>
      </p:sp>
      <p:sp>
        <p:nvSpPr>
          <p:cNvPr id="23" name="Google Shape;23;p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415600" y="593367"/>
            <a:ext cx="11360700" cy="8175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a:endParaRPr/>
          </a:p>
        </p:txBody>
      </p:sp>
      <p:sp>
        <p:nvSpPr>
          <p:cNvPr id="32" name="Google Shape;32;p5"/>
          <p:cNvSpPr txBox="1">
            <a:spLocks noGrp="1"/>
          </p:cNvSpPr>
          <p:nvPr>
            <p:ph type="body" idx="1"/>
          </p:nvPr>
        </p:nvSpPr>
        <p:spPr>
          <a:xfrm>
            <a:off x="415600" y="1562233"/>
            <a:ext cx="5333100" cy="4529700"/>
          </a:xfrm>
          <a:prstGeom prst="rect">
            <a:avLst/>
          </a:prstGeom>
          <a:noFill/>
          <a:ln>
            <a:noFill/>
          </a:ln>
        </p:spPr>
        <p:txBody>
          <a:bodyPr spcFirstLastPara="1" wrap="square" lIns="121900" tIns="121900" rIns="121900" bIns="121900" anchor="t" anchorCtr="0">
            <a:norm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0"/>
              </a:spcBef>
              <a:spcAft>
                <a:spcPts val="0"/>
              </a:spcAft>
              <a:buSzPts val="1600"/>
              <a:buChar char="■"/>
              <a:defRPr sz="1600"/>
            </a:lvl3pPr>
            <a:lvl4pPr marL="1828800" lvl="3" indent="-330200" algn="l">
              <a:lnSpc>
                <a:spcPct val="115000"/>
              </a:lnSpc>
              <a:spcBef>
                <a:spcPts val="0"/>
              </a:spcBef>
              <a:spcAft>
                <a:spcPts val="0"/>
              </a:spcAft>
              <a:buSzPts val="1600"/>
              <a:buChar char="●"/>
              <a:defRPr sz="1600"/>
            </a:lvl4pPr>
            <a:lvl5pPr marL="2286000" lvl="4" indent="-330200" algn="l">
              <a:lnSpc>
                <a:spcPct val="115000"/>
              </a:lnSpc>
              <a:spcBef>
                <a:spcPts val="0"/>
              </a:spcBef>
              <a:spcAft>
                <a:spcPts val="0"/>
              </a:spcAft>
              <a:buSzPts val="1600"/>
              <a:buChar char="○"/>
              <a:defRPr sz="1600"/>
            </a:lvl5pPr>
            <a:lvl6pPr marL="2743200" lvl="5" indent="-330200" algn="l">
              <a:lnSpc>
                <a:spcPct val="115000"/>
              </a:lnSpc>
              <a:spcBef>
                <a:spcPts val="0"/>
              </a:spcBef>
              <a:spcAft>
                <a:spcPts val="0"/>
              </a:spcAft>
              <a:buSzPts val="1600"/>
              <a:buChar char="■"/>
              <a:defRPr sz="1600"/>
            </a:lvl6pPr>
            <a:lvl7pPr marL="3200400" lvl="6" indent="-330200" algn="l">
              <a:lnSpc>
                <a:spcPct val="115000"/>
              </a:lnSpc>
              <a:spcBef>
                <a:spcPts val="0"/>
              </a:spcBef>
              <a:spcAft>
                <a:spcPts val="0"/>
              </a:spcAft>
              <a:buSzPts val="1600"/>
              <a:buChar char="●"/>
              <a:defRPr sz="1600"/>
            </a:lvl7pPr>
            <a:lvl8pPr marL="3657600" lvl="7" indent="-330200" algn="l">
              <a:lnSpc>
                <a:spcPct val="115000"/>
              </a:lnSpc>
              <a:spcBef>
                <a:spcPts val="0"/>
              </a:spcBef>
              <a:spcAft>
                <a:spcPts val="0"/>
              </a:spcAft>
              <a:buSzPts val="1600"/>
              <a:buChar char="○"/>
              <a:defRPr sz="1600"/>
            </a:lvl8pPr>
            <a:lvl9pPr marL="4114800" lvl="8" indent="-330200" algn="l">
              <a:lnSpc>
                <a:spcPct val="115000"/>
              </a:lnSpc>
              <a:spcBef>
                <a:spcPts val="0"/>
              </a:spcBef>
              <a:spcAft>
                <a:spcPts val="0"/>
              </a:spcAft>
              <a:buSzPts val="1600"/>
              <a:buChar char="■"/>
              <a:defRPr sz="1600"/>
            </a:lvl9pPr>
          </a:lstStyle>
          <a:p>
            <a:endParaRPr/>
          </a:p>
        </p:txBody>
      </p:sp>
      <p:sp>
        <p:nvSpPr>
          <p:cNvPr id="33" name="Google Shape;33;p5"/>
          <p:cNvSpPr txBox="1">
            <a:spLocks noGrp="1"/>
          </p:cNvSpPr>
          <p:nvPr>
            <p:ph type="body" idx="2"/>
          </p:nvPr>
        </p:nvSpPr>
        <p:spPr>
          <a:xfrm>
            <a:off x="6443200" y="1562233"/>
            <a:ext cx="5333100" cy="4529700"/>
          </a:xfrm>
          <a:prstGeom prst="rect">
            <a:avLst/>
          </a:prstGeom>
          <a:noFill/>
          <a:ln>
            <a:noFill/>
          </a:ln>
        </p:spPr>
        <p:txBody>
          <a:bodyPr spcFirstLastPara="1" wrap="square" lIns="121900" tIns="121900" rIns="121900" bIns="121900" anchor="t" anchorCtr="0">
            <a:norm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0"/>
              </a:spcBef>
              <a:spcAft>
                <a:spcPts val="0"/>
              </a:spcAft>
              <a:buSzPts val="1600"/>
              <a:buChar char="■"/>
              <a:defRPr sz="1600"/>
            </a:lvl3pPr>
            <a:lvl4pPr marL="1828800" lvl="3" indent="-330200" algn="l">
              <a:lnSpc>
                <a:spcPct val="115000"/>
              </a:lnSpc>
              <a:spcBef>
                <a:spcPts val="0"/>
              </a:spcBef>
              <a:spcAft>
                <a:spcPts val="0"/>
              </a:spcAft>
              <a:buSzPts val="1600"/>
              <a:buChar char="●"/>
              <a:defRPr sz="1600"/>
            </a:lvl4pPr>
            <a:lvl5pPr marL="2286000" lvl="4" indent="-330200" algn="l">
              <a:lnSpc>
                <a:spcPct val="115000"/>
              </a:lnSpc>
              <a:spcBef>
                <a:spcPts val="0"/>
              </a:spcBef>
              <a:spcAft>
                <a:spcPts val="0"/>
              </a:spcAft>
              <a:buSzPts val="1600"/>
              <a:buChar char="○"/>
              <a:defRPr sz="1600"/>
            </a:lvl5pPr>
            <a:lvl6pPr marL="2743200" lvl="5" indent="-330200" algn="l">
              <a:lnSpc>
                <a:spcPct val="115000"/>
              </a:lnSpc>
              <a:spcBef>
                <a:spcPts val="0"/>
              </a:spcBef>
              <a:spcAft>
                <a:spcPts val="0"/>
              </a:spcAft>
              <a:buSzPts val="1600"/>
              <a:buChar char="■"/>
              <a:defRPr sz="1600"/>
            </a:lvl6pPr>
            <a:lvl7pPr marL="3200400" lvl="6" indent="-330200" algn="l">
              <a:lnSpc>
                <a:spcPct val="115000"/>
              </a:lnSpc>
              <a:spcBef>
                <a:spcPts val="0"/>
              </a:spcBef>
              <a:spcAft>
                <a:spcPts val="0"/>
              </a:spcAft>
              <a:buSzPts val="1600"/>
              <a:buChar char="●"/>
              <a:defRPr sz="1600"/>
            </a:lvl7pPr>
            <a:lvl8pPr marL="3657600" lvl="7" indent="-330200" algn="l">
              <a:lnSpc>
                <a:spcPct val="115000"/>
              </a:lnSpc>
              <a:spcBef>
                <a:spcPts val="0"/>
              </a:spcBef>
              <a:spcAft>
                <a:spcPts val="0"/>
              </a:spcAft>
              <a:buSzPts val="1600"/>
              <a:buChar char="○"/>
              <a:defRPr sz="1600"/>
            </a:lvl8pPr>
            <a:lvl9pPr marL="4114800" lvl="8" indent="-330200" algn="l">
              <a:lnSpc>
                <a:spcPct val="115000"/>
              </a:lnSpc>
              <a:spcBef>
                <a:spcPts val="0"/>
              </a:spcBef>
              <a:spcAft>
                <a:spcPts val="0"/>
              </a:spcAft>
              <a:buSzPts val="1600"/>
              <a:buChar char="■"/>
              <a:defRPr sz="1600"/>
            </a:lvl9pPr>
          </a:lstStyle>
          <a:p>
            <a:endParaRPr/>
          </a:p>
        </p:txBody>
      </p:sp>
      <p:sp>
        <p:nvSpPr>
          <p:cNvPr id="34" name="Google Shape;34;p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15600" y="593367"/>
            <a:ext cx="11360700" cy="8175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a:endParaRPr/>
          </a:p>
        </p:txBody>
      </p:sp>
      <p:sp>
        <p:nvSpPr>
          <p:cNvPr id="37" name="Google Shape;37;p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415600" y="740800"/>
            <a:ext cx="3744000" cy="1007700"/>
          </a:xfrm>
          <a:prstGeom prst="rect">
            <a:avLst/>
          </a:prstGeom>
          <a:noFill/>
          <a:ln>
            <a:noFill/>
          </a:ln>
        </p:spPr>
        <p:txBody>
          <a:bodyPr spcFirstLastPara="1" wrap="square" lIns="121900" tIns="121900" rIns="121900" bIns="121900" anchor="b" anchorCtr="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40" name="Google Shape;40;p7"/>
          <p:cNvSpPr txBox="1">
            <a:spLocks noGrp="1"/>
          </p:cNvSpPr>
          <p:nvPr>
            <p:ph type="body" idx="1"/>
          </p:nvPr>
        </p:nvSpPr>
        <p:spPr>
          <a:xfrm>
            <a:off x="415600" y="1852800"/>
            <a:ext cx="3744000" cy="4239300"/>
          </a:xfrm>
          <a:prstGeom prst="rect">
            <a:avLst/>
          </a:prstGeom>
          <a:noFill/>
          <a:ln>
            <a:noFill/>
          </a:ln>
        </p:spPr>
        <p:txBody>
          <a:bodyPr spcFirstLastPara="1" wrap="square" lIns="121900" tIns="121900" rIns="121900" bIns="121900" anchor="t" anchorCtr="0">
            <a:norm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0"/>
              </a:spcBef>
              <a:spcAft>
                <a:spcPts val="0"/>
              </a:spcAft>
              <a:buSzPts val="1600"/>
              <a:buChar char="■"/>
              <a:defRPr sz="1600"/>
            </a:lvl3pPr>
            <a:lvl4pPr marL="1828800" lvl="3" indent="-330200" algn="l">
              <a:lnSpc>
                <a:spcPct val="115000"/>
              </a:lnSpc>
              <a:spcBef>
                <a:spcPts val="0"/>
              </a:spcBef>
              <a:spcAft>
                <a:spcPts val="0"/>
              </a:spcAft>
              <a:buSzPts val="1600"/>
              <a:buChar char="●"/>
              <a:defRPr sz="1600"/>
            </a:lvl4pPr>
            <a:lvl5pPr marL="2286000" lvl="4" indent="-330200" algn="l">
              <a:lnSpc>
                <a:spcPct val="115000"/>
              </a:lnSpc>
              <a:spcBef>
                <a:spcPts val="0"/>
              </a:spcBef>
              <a:spcAft>
                <a:spcPts val="0"/>
              </a:spcAft>
              <a:buSzPts val="1600"/>
              <a:buChar char="○"/>
              <a:defRPr sz="1600"/>
            </a:lvl5pPr>
            <a:lvl6pPr marL="2743200" lvl="5" indent="-330200" algn="l">
              <a:lnSpc>
                <a:spcPct val="115000"/>
              </a:lnSpc>
              <a:spcBef>
                <a:spcPts val="0"/>
              </a:spcBef>
              <a:spcAft>
                <a:spcPts val="0"/>
              </a:spcAft>
              <a:buSzPts val="1600"/>
              <a:buChar char="■"/>
              <a:defRPr sz="1600"/>
            </a:lvl6pPr>
            <a:lvl7pPr marL="3200400" lvl="6" indent="-330200" algn="l">
              <a:lnSpc>
                <a:spcPct val="115000"/>
              </a:lnSpc>
              <a:spcBef>
                <a:spcPts val="0"/>
              </a:spcBef>
              <a:spcAft>
                <a:spcPts val="0"/>
              </a:spcAft>
              <a:buSzPts val="1600"/>
              <a:buChar char="●"/>
              <a:defRPr sz="1600"/>
            </a:lvl7pPr>
            <a:lvl8pPr marL="3657600" lvl="7" indent="-330200" algn="l">
              <a:lnSpc>
                <a:spcPct val="115000"/>
              </a:lnSpc>
              <a:spcBef>
                <a:spcPts val="0"/>
              </a:spcBef>
              <a:spcAft>
                <a:spcPts val="0"/>
              </a:spcAft>
              <a:buSzPts val="1600"/>
              <a:buChar char="○"/>
              <a:defRPr sz="1600"/>
            </a:lvl8pPr>
            <a:lvl9pPr marL="4114800" lvl="8" indent="-330200" algn="l">
              <a:lnSpc>
                <a:spcPct val="115000"/>
              </a:lnSpc>
              <a:spcBef>
                <a:spcPts val="0"/>
              </a:spcBef>
              <a:spcAft>
                <a:spcPts val="0"/>
              </a:spcAft>
              <a:buSzPts val="1600"/>
              <a:buChar char="■"/>
              <a:defRPr sz="1600"/>
            </a:lvl9pPr>
          </a:lstStyle>
          <a:p>
            <a:endParaRPr/>
          </a:p>
        </p:txBody>
      </p:sp>
      <p:sp>
        <p:nvSpPr>
          <p:cNvPr id="41" name="Google Shape;41;p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653667" y="701800"/>
            <a:ext cx="7472100" cy="5454300"/>
          </a:xfrm>
          <a:prstGeom prst="rect">
            <a:avLst/>
          </a:prstGeom>
          <a:noFill/>
          <a:ln>
            <a:noFill/>
          </a:ln>
        </p:spPr>
        <p:txBody>
          <a:bodyPr spcFirstLastPara="1" wrap="square" lIns="121900" tIns="121900" rIns="121900" bIns="121900" anchor="ctr" anchorCtr="0">
            <a:normAutofit/>
          </a:bodyPr>
          <a:lstStyle>
            <a:lvl1pPr lvl="0" algn="l">
              <a:lnSpc>
                <a:spcPct val="100000"/>
              </a:lnSpc>
              <a:spcBef>
                <a:spcPts val="0"/>
              </a:spcBef>
              <a:spcAft>
                <a:spcPts val="0"/>
              </a:spcAft>
              <a:buClr>
                <a:schemeClr val="accent1"/>
              </a:buClr>
              <a:buSzPts val="7200"/>
              <a:buNone/>
              <a:defRPr sz="7200">
                <a:solidFill>
                  <a:schemeClr val="accent1"/>
                </a:solidFill>
              </a:defRPr>
            </a:lvl1pPr>
            <a:lvl2pPr lvl="1" algn="l">
              <a:lnSpc>
                <a:spcPct val="100000"/>
              </a:lnSpc>
              <a:spcBef>
                <a:spcPts val="0"/>
              </a:spcBef>
              <a:spcAft>
                <a:spcPts val="0"/>
              </a:spcAft>
              <a:buClr>
                <a:schemeClr val="accent1"/>
              </a:buClr>
              <a:buSzPts val="7200"/>
              <a:buNone/>
              <a:defRPr sz="7200">
                <a:solidFill>
                  <a:schemeClr val="accent1"/>
                </a:solidFill>
              </a:defRPr>
            </a:lvl2pPr>
            <a:lvl3pPr lvl="2" algn="l">
              <a:lnSpc>
                <a:spcPct val="100000"/>
              </a:lnSpc>
              <a:spcBef>
                <a:spcPts val="0"/>
              </a:spcBef>
              <a:spcAft>
                <a:spcPts val="0"/>
              </a:spcAft>
              <a:buClr>
                <a:schemeClr val="accent1"/>
              </a:buClr>
              <a:buSzPts val="7200"/>
              <a:buNone/>
              <a:defRPr sz="7200">
                <a:solidFill>
                  <a:schemeClr val="accent1"/>
                </a:solidFill>
              </a:defRPr>
            </a:lvl3pPr>
            <a:lvl4pPr lvl="3" algn="l">
              <a:lnSpc>
                <a:spcPct val="100000"/>
              </a:lnSpc>
              <a:spcBef>
                <a:spcPts val="0"/>
              </a:spcBef>
              <a:spcAft>
                <a:spcPts val="0"/>
              </a:spcAft>
              <a:buClr>
                <a:schemeClr val="accent1"/>
              </a:buClr>
              <a:buSzPts val="7200"/>
              <a:buNone/>
              <a:defRPr sz="7200">
                <a:solidFill>
                  <a:schemeClr val="accent1"/>
                </a:solidFill>
              </a:defRPr>
            </a:lvl4pPr>
            <a:lvl5pPr lvl="4" algn="l">
              <a:lnSpc>
                <a:spcPct val="100000"/>
              </a:lnSpc>
              <a:spcBef>
                <a:spcPts val="0"/>
              </a:spcBef>
              <a:spcAft>
                <a:spcPts val="0"/>
              </a:spcAft>
              <a:buClr>
                <a:schemeClr val="accent1"/>
              </a:buClr>
              <a:buSzPts val="7200"/>
              <a:buNone/>
              <a:defRPr sz="7200">
                <a:solidFill>
                  <a:schemeClr val="accent1"/>
                </a:solidFill>
              </a:defRPr>
            </a:lvl5pPr>
            <a:lvl6pPr lvl="5" algn="l">
              <a:lnSpc>
                <a:spcPct val="100000"/>
              </a:lnSpc>
              <a:spcBef>
                <a:spcPts val="0"/>
              </a:spcBef>
              <a:spcAft>
                <a:spcPts val="0"/>
              </a:spcAft>
              <a:buClr>
                <a:schemeClr val="accent1"/>
              </a:buClr>
              <a:buSzPts val="7200"/>
              <a:buNone/>
              <a:defRPr sz="7200">
                <a:solidFill>
                  <a:schemeClr val="accent1"/>
                </a:solidFill>
              </a:defRPr>
            </a:lvl6pPr>
            <a:lvl7pPr lvl="6" algn="l">
              <a:lnSpc>
                <a:spcPct val="100000"/>
              </a:lnSpc>
              <a:spcBef>
                <a:spcPts val="0"/>
              </a:spcBef>
              <a:spcAft>
                <a:spcPts val="0"/>
              </a:spcAft>
              <a:buClr>
                <a:schemeClr val="accent1"/>
              </a:buClr>
              <a:buSzPts val="7200"/>
              <a:buNone/>
              <a:defRPr sz="7200">
                <a:solidFill>
                  <a:schemeClr val="accent1"/>
                </a:solidFill>
              </a:defRPr>
            </a:lvl7pPr>
            <a:lvl8pPr lvl="7" algn="l">
              <a:lnSpc>
                <a:spcPct val="100000"/>
              </a:lnSpc>
              <a:spcBef>
                <a:spcPts val="0"/>
              </a:spcBef>
              <a:spcAft>
                <a:spcPts val="0"/>
              </a:spcAft>
              <a:buClr>
                <a:schemeClr val="accent1"/>
              </a:buClr>
              <a:buSzPts val="7200"/>
              <a:buNone/>
              <a:defRPr sz="7200">
                <a:solidFill>
                  <a:schemeClr val="accent1"/>
                </a:solidFill>
              </a:defRPr>
            </a:lvl8pPr>
            <a:lvl9pPr lvl="8" algn="l">
              <a:lnSpc>
                <a:spcPct val="100000"/>
              </a:lnSpc>
              <a:spcBef>
                <a:spcPts val="0"/>
              </a:spcBef>
              <a:spcAft>
                <a:spcPts val="0"/>
              </a:spcAft>
              <a:buClr>
                <a:schemeClr val="accent1"/>
              </a:buClr>
              <a:buSzPts val="7200"/>
              <a:buNone/>
              <a:defRPr sz="7200">
                <a:solidFill>
                  <a:schemeClr val="accent1"/>
                </a:solidFill>
              </a:defRPr>
            </a:lvl9pPr>
          </a:lstStyle>
          <a:p>
            <a:endParaRPr/>
          </a:p>
        </p:txBody>
      </p:sp>
      <p:sp>
        <p:nvSpPr>
          <p:cNvPr id="44" name="Google Shape;44;p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6096000" y="-33"/>
            <a:ext cx="6096000" cy="68580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7" name="Google Shape;47;p9"/>
          <p:cNvCxnSpPr/>
          <p:nvPr/>
        </p:nvCxnSpPr>
        <p:spPr>
          <a:xfrm>
            <a:off x="6706233" y="5994000"/>
            <a:ext cx="915300" cy="0"/>
          </a:xfrm>
          <a:prstGeom prst="straightConnector1">
            <a:avLst/>
          </a:prstGeom>
          <a:noFill/>
          <a:ln w="19050" cap="flat" cmpd="sng">
            <a:solidFill>
              <a:schemeClr val="lt2"/>
            </a:solidFill>
            <a:prstDash val="solid"/>
            <a:round/>
            <a:headEnd type="none" w="sm" len="sm"/>
            <a:tailEnd type="none" w="sm" len="sm"/>
          </a:ln>
        </p:spPr>
      </p:cxnSp>
      <p:sp>
        <p:nvSpPr>
          <p:cNvPr id="48" name="Google Shape;48;p9"/>
          <p:cNvSpPr txBox="1">
            <a:spLocks noGrp="1"/>
          </p:cNvSpPr>
          <p:nvPr>
            <p:ph type="title"/>
          </p:nvPr>
        </p:nvSpPr>
        <p:spPr>
          <a:xfrm>
            <a:off x="354000" y="1843133"/>
            <a:ext cx="5393700" cy="1777500"/>
          </a:xfrm>
          <a:prstGeom prst="rect">
            <a:avLst/>
          </a:prstGeom>
          <a:noFill/>
          <a:ln>
            <a:noFill/>
          </a:ln>
        </p:spPr>
        <p:txBody>
          <a:bodyPr spcFirstLastPara="1" wrap="square" lIns="121900" tIns="121900" rIns="121900" bIns="121900" anchor="b" anchorCtr="0">
            <a:normAutofit/>
          </a:bodyPr>
          <a:lstStyle>
            <a:lvl1pPr lvl="0" algn="ctr">
              <a:lnSpc>
                <a:spcPct val="100000"/>
              </a:lnSpc>
              <a:spcBef>
                <a:spcPts val="0"/>
              </a:spcBef>
              <a:spcAft>
                <a:spcPts val="0"/>
              </a:spcAft>
              <a:buClr>
                <a:schemeClr val="lt2"/>
              </a:buClr>
              <a:buSzPts val="5600"/>
              <a:buNone/>
              <a:defRPr sz="5600">
                <a:solidFill>
                  <a:schemeClr val="lt2"/>
                </a:solidFill>
              </a:defRPr>
            </a:lvl1pPr>
            <a:lvl2pPr lvl="1" algn="ctr">
              <a:lnSpc>
                <a:spcPct val="100000"/>
              </a:lnSpc>
              <a:spcBef>
                <a:spcPts val="0"/>
              </a:spcBef>
              <a:spcAft>
                <a:spcPts val="0"/>
              </a:spcAft>
              <a:buClr>
                <a:schemeClr val="lt2"/>
              </a:buClr>
              <a:buSzPts val="5600"/>
              <a:buNone/>
              <a:defRPr sz="5600">
                <a:solidFill>
                  <a:schemeClr val="lt2"/>
                </a:solidFill>
              </a:defRPr>
            </a:lvl2pPr>
            <a:lvl3pPr lvl="2" algn="ctr">
              <a:lnSpc>
                <a:spcPct val="100000"/>
              </a:lnSpc>
              <a:spcBef>
                <a:spcPts val="0"/>
              </a:spcBef>
              <a:spcAft>
                <a:spcPts val="0"/>
              </a:spcAft>
              <a:buClr>
                <a:schemeClr val="lt2"/>
              </a:buClr>
              <a:buSzPts val="5600"/>
              <a:buNone/>
              <a:defRPr sz="5600">
                <a:solidFill>
                  <a:schemeClr val="lt2"/>
                </a:solidFill>
              </a:defRPr>
            </a:lvl3pPr>
            <a:lvl4pPr lvl="3" algn="ctr">
              <a:lnSpc>
                <a:spcPct val="100000"/>
              </a:lnSpc>
              <a:spcBef>
                <a:spcPts val="0"/>
              </a:spcBef>
              <a:spcAft>
                <a:spcPts val="0"/>
              </a:spcAft>
              <a:buClr>
                <a:schemeClr val="lt2"/>
              </a:buClr>
              <a:buSzPts val="5600"/>
              <a:buNone/>
              <a:defRPr sz="5600">
                <a:solidFill>
                  <a:schemeClr val="lt2"/>
                </a:solidFill>
              </a:defRPr>
            </a:lvl4pPr>
            <a:lvl5pPr lvl="4" algn="ctr">
              <a:lnSpc>
                <a:spcPct val="100000"/>
              </a:lnSpc>
              <a:spcBef>
                <a:spcPts val="0"/>
              </a:spcBef>
              <a:spcAft>
                <a:spcPts val="0"/>
              </a:spcAft>
              <a:buClr>
                <a:schemeClr val="lt2"/>
              </a:buClr>
              <a:buSzPts val="5600"/>
              <a:buNone/>
              <a:defRPr sz="5600">
                <a:solidFill>
                  <a:schemeClr val="lt2"/>
                </a:solidFill>
              </a:defRPr>
            </a:lvl5pPr>
            <a:lvl6pPr lvl="5" algn="ctr">
              <a:lnSpc>
                <a:spcPct val="100000"/>
              </a:lnSpc>
              <a:spcBef>
                <a:spcPts val="0"/>
              </a:spcBef>
              <a:spcAft>
                <a:spcPts val="0"/>
              </a:spcAft>
              <a:buClr>
                <a:schemeClr val="lt2"/>
              </a:buClr>
              <a:buSzPts val="5600"/>
              <a:buNone/>
              <a:defRPr sz="5600">
                <a:solidFill>
                  <a:schemeClr val="lt2"/>
                </a:solidFill>
              </a:defRPr>
            </a:lvl6pPr>
            <a:lvl7pPr lvl="6" algn="ctr">
              <a:lnSpc>
                <a:spcPct val="100000"/>
              </a:lnSpc>
              <a:spcBef>
                <a:spcPts val="0"/>
              </a:spcBef>
              <a:spcAft>
                <a:spcPts val="0"/>
              </a:spcAft>
              <a:buClr>
                <a:schemeClr val="lt2"/>
              </a:buClr>
              <a:buSzPts val="5600"/>
              <a:buNone/>
              <a:defRPr sz="5600">
                <a:solidFill>
                  <a:schemeClr val="lt2"/>
                </a:solidFill>
              </a:defRPr>
            </a:lvl7pPr>
            <a:lvl8pPr lvl="7" algn="ctr">
              <a:lnSpc>
                <a:spcPct val="100000"/>
              </a:lnSpc>
              <a:spcBef>
                <a:spcPts val="0"/>
              </a:spcBef>
              <a:spcAft>
                <a:spcPts val="0"/>
              </a:spcAft>
              <a:buClr>
                <a:schemeClr val="lt2"/>
              </a:buClr>
              <a:buSzPts val="5600"/>
              <a:buNone/>
              <a:defRPr sz="5600">
                <a:solidFill>
                  <a:schemeClr val="lt2"/>
                </a:solidFill>
              </a:defRPr>
            </a:lvl8pPr>
            <a:lvl9pPr lvl="8" algn="ctr">
              <a:lnSpc>
                <a:spcPct val="100000"/>
              </a:lnSpc>
              <a:spcBef>
                <a:spcPts val="0"/>
              </a:spcBef>
              <a:spcAft>
                <a:spcPts val="0"/>
              </a:spcAft>
              <a:buClr>
                <a:schemeClr val="lt2"/>
              </a:buClr>
              <a:buSzPts val="5600"/>
              <a:buNone/>
              <a:defRPr sz="5600">
                <a:solidFill>
                  <a:schemeClr val="lt2"/>
                </a:solidFill>
              </a:defRPr>
            </a:lvl9pPr>
          </a:lstStyle>
          <a:p>
            <a:endParaRPr/>
          </a:p>
        </p:txBody>
      </p:sp>
      <p:sp>
        <p:nvSpPr>
          <p:cNvPr id="49" name="Google Shape;49;p9"/>
          <p:cNvSpPr txBox="1">
            <a:spLocks noGrp="1"/>
          </p:cNvSpPr>
          <p:nvPr>
            <p:ph type="subTitle" idx="1"/>
          </p:nvPr>
        </p:nvSpPr>
        <p:spPr>
          <a:xfrm>
            <a:off x="354000" y="3692001"/>
            <a:ext cx="5393700" cy="1794000"/>
          </a:xfrm>
          <a:prstGeom prst="rect">
            <a:avLst/>
          </a:prstGeom>
          <a:noFill/>
          <a:ln>
            <a:noFill/>
          </a:ln>
        </p:spPr>
        <p:txBody>
          <a:bodyPr spcFirstLastPara="1" wrap="square" lIns="121900" tIns="121900" rIns="121900" bIns="121900"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0" name="Google Shape;50;p9"/>
          <p:cNvSpPr txBox="1">
            <a:spLocks noGrp="1"/>
          </p:cNvSpPr>
          <p:nvPr>
            <p:ph type="body" idx="2"/>
          </p:nvPr>
        </p:nvSpPr>
        <p:spPr>
          <a:xfrm>
            <a:off x="6586000" y="965600"/>
            <a:ext cx="5115900" cy="4926900"/>
          </a:xfrm>
          <a:prstGeom prst="rect">
            <a:avLst/>
          </a:prstGeom>
          <a:noFill/>
          <a:ln>
            <a:noFill/>
          </a:ln>
        </p:spPr>
        <p:txBody>
          <a:bodyPr spcFirstLastPara="1" wrap="square" lIns="121900" tIns="121900" rIns="121900" bIns="121900" anchor="ctr" anchorCtr="0">
            <a:normAutofit/>
          </a:bodyPr>
          <a:lstStyle>
            <a:lvl1pPr marL="457200" lvl="0" indent="-381000" algn="l">
              <a:lnSpc>
                <a:spcPct val="115000"/>
              </a:lnSpc>
              <a:spcBef>
                <a:spcPts val="0"/>
              </a:spcBef>
              <a:spcAft>
                <a:spcPts val="0"/>
              </a:spcAft>
              <a:buClr>
                <a:schemeClr val="accent1"/>
              </a:buClr>
              <a:buSzPts val="2400"/>
              <a:buChar char="●"/>
              <a:defRPr>
                <a:solidFill>
                  <a:schemeClr val="accent1"/>
                </a:solidFill>
              </a:defRPr>
            </a:lvl1pPr>
            <a:lvl2pPr marL="914400" lvl="1" indent="-349250" algn="l">
              <a:lnSpc>
                <a:spcPct val="115000"/>
              </a:lnSpc>
              <a:spcBef>
                <a:spcPts val="0"/>
              </a:spcBef>
              <a:spcAft>
                <a:spcPts val="0"/>
              </a:spcAft>
              <a:buClr>
                <a:schemeClr val="accent1"/>
              </a:buClr>
              <a:buSzPts val="1900"/>
              <a:buChar char="○"/>
              <a:defRPr>
                <a:solidFill>
                  <a:schemeClr val="accent1"/>
                </a:solidFill>
              </a:defRPr>
            </a:lvl2pPr>
            <a:lvl3pPr marL="1371600" lvl="2" indent="-349250" algn="l">
              <a:lnSpc>
                <a:spcPct val="115000"/>
              </a:lnSpc>
              <a:spcBef>
                <a:spcPts val="0"/>
              </a:spcBef>
              <a:spcAft>
                <a:spcPts val="0"/>
              </a:spcAft>
              <a:buClr>
                <a:schemeClr val="accent1"/>
              </a:buClr>
              <a:buSzPts val="1900"/>
              <a:buChar char="■"/>
              <a:defRPr>
                <a:solidFill>
                  <a:schemeClr val="accent1"/>
                </a:solidFill>
              </a:defRPr>
            </a:lvl3pPr>
            <a:lvl4pPr marL="1828800" lvl="3" indent="-349250" algn="l">
              <a:lnSpc>
                <a:spcPct val="115000"/>
              </a:lnSpc>
              <a:spcBef>
                <a:spcPts val="0"/>
              </a:spcBef>
              <a:spcAft>
                <a:spcPts val="0"/>
              </a:spcAft>
              <a:buClr>
                <a:schemeClr val="accent1"/>
              </a:buClr>
              <a:buSzPts val="1900"/>
              <a:buChar char="●"/>
              <a:defRPr>
                <a:solidFill>
                  <a:schemeClr val="accent1"/>
                </a:solidFill>
              </a:defRPr>
            </a:lvl4pPr>
            <a:lvl5pPr marL="2286000" lvl="4" indent="-349250" algn="l">
              <a:lnSpc>
                <a:spcPct val="115000"/>
              </a:lnSpc>
              <a:spcBef>
                <a:spcPts val="0"/>
              </a:spcBef>
              <a:spcAft>
                <a:spcPts val="0"/>
              </a:spcAft>
              <a:buClr>
                <a:schemeClr val="accent1"/>
              </a:buClr>
              <a:buSzPts val="1900"/>
              <a:buChar char="○"/>
              <a:defRPr>
                <a:solidFill>
                  <a:schemeClr val="accent1"/>
                </a:solidFill>
              </a:defRPr>
            </a:lvl5pPr>
            <a:lvl6pPr marL="2743200" lvl="5" indent="-349250" algn="l">
              <a:lnSpc>
                <a:spcPct val="115000"/>
              </a:lnSpc>
              <a:spcBef>
                <a:spcPts val="0"/>
              </a:spcBef>
              <a:spcAft>
                <a:spcPts val="0"/>
              </a:spcAft>
              <a:buClr>
                <a:schemeClr val="accent1"/>
              </a:buClr>
              <a:buSzPts val="1900"/>
              <a:buChar char="■"/>
              <a:defRPr>
                <a:solidFill>
                  <a:schemeClr val="accent1"/>
                </a:solidFill>
              </a:defRPr>
            </a:lvl6pPr>
            <a:lvl7pPr marL="3200400" lvl="6" indent="-349250" algn="l">
              <a:lnSpc>
                <a:spcPct val="115000"/>
              </a:lnSpc>
              <a:spcBef>
                <a:spcPts val="0"/>
              </a:spcBef>
              <a:spcAft>
                <a:spcPts val="0"/>
              </a:spcAft>
              <a:buClr>
                <a:schemeClr val="accent1"/>
              </a:buClr>
              <a:buSzPts val="1900"/>
              <a:buChar char="●"/>
              <a:defRPr>
                <a:solidFill>
                  <a:schemeClr val="accent1"/>
                </a:solidFill>
              </a:defRPr>
            </a:lvl7pPr>
            <a:lvl8pPr marL="3657600" lvl="7" indent="-349250" algn="l">
              <a:lnSpc>
                <a:spcPct val="115000"/>
              </a:lnSpc>
              <a:spcBef>
                <a:spcPts val="0"/>
              </a:spcBef>
              <a:spcAft>
                <a:spcPts val="0"/>
              </a:spcAft>
              <a:buClr>
                <a:schemeClr val="accent1"/>
              </a:buClr>
              <a:buSzPts val="1900"/>
              <a:buChar char="○"/>
              <a:defRPr>
                <a:solidFill>
                  <a:schemeClr val="accent1"/>
                </a:solidFill>
              </a:defRPr>
            </a:lvl8pPr>
            <a:lvl9pPr marL="4114800" lvl="8" indent="-349250" algn="l">
              <a:lnSpc>
                <a:spcPct val="115000"/>
              </a:lnSpc>
              <a:spcBef>
                <a:spcPts val="0"/>
              </a:spcBef>
              <a:spcAft>
                <a:spcPts val="0"/>
              </a:spcAft>
              <a:buClr>
                <a:schemeClr val="accent1"/>
              </a:buClr>
              <a:buSzPts val="1900"/>
              <a:buChar char="■"/>
              <a:defRPr>
                <a:solidFill>
                  <a:schemeClr val="accent1"/>
                </a:solidFill>
              </a:defRPr>
            </a:lvl9pPr>
          </a:lstStyle>
          <a:p>
            <a:endParaRPr/>
          </a:p>
        </p:txBody>
      </p:sp>
      <p:sp>
        <p:nvSpPr>
          <p:cNvPr id="51" name="Google Shape;51;p9"/>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415600" y="5640767"/>
            <a:ext cx="7998300" cy="806700"/>
          </a:xfrm>
          <a:prstGeom prst="rect">
            <a:avLst/>
          </a:prstGeom>
          <a:noFill/>
          <a:ln>
            <a:noFill/>
          </a:ln>
        </p:spPr>
        <p:txBody>
          <a:bodyPr spcFirstLastPara="1" wrap="square" lIns="121900" tIns="121900" rIns="121900" bIns="121900" anchor="ctr" anchorCtr="0">
            <a:normAutofit/>
          </a:bodyPr>
          <a:lstStyle>
            <a:lvl1pPr marL="457200" lvl="0" indent="-228600" algn="l">
              <a:lnSpc>
                <a:spcPct val="100000"/>
              </a:lnSpc>
              <a:spcBef>
                <a:spcPts val="0"/>
              </a:spcBef>
              <a:spcAft>
                <a:spcPts val="0"/>
              </a:spcAft>
              <a:buSzPts val="2400"/>
              <a:buNone/>
              <a:defRPr/>
            </a:lvl1pPr>
          </a:lstStyle>
          <a:p>
            <a:endParaRPr/>
          </a:p>
        </p:txBody>
      </p:sp>
      <p:sp>
        <p:nvSpPr>
          <p:cNvPr id="54" name="Google Shape;54;p1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txBox="1">
            <a:spLocks noGrp="1"/>
          </p:cNvSpPr>
          <p:nvPr>
            <p:ph type="title" hasCustomPrompt="1"/>
          </p:nvPr>
        </p:nvSpPr>
        <p:spPr>
          <a:xfrm>
            <a:off x="415600" y="1386200"/>
            <a:ext cx="11360700" cy="2808300"/>
          </a:xfrm>
          <a:prstGeom prst="rect">
            <a:avLst/>
          </a:prstGeom>
          <a:noFill/>
          <a:ln>
            <a:noFill/>
          </a:ln>
        </p:spPr>
        <p:txBody>
          <a:bodyPr spcFirstLastPara="1" wrap="square" lIns="121900" tIns="121900" rIns="121900" bIns="121900" anchor="b" anchorCtr="0">
            <a:normAutofit/>
          </a:bodyPr>
          <a:lstStyle>
            <a:lvl1pPr lvl="0" algn="ctr">
              <a:lnSpc>
                <a:spcPct val="100000"/>
              </a:lnSpc>
              <a:spcBef>
                <a:spcPts val="0"/>
              </a:spcBef>
              <a:spcAft>
                <a:spcPts val="0"/>
              </a:spcAft>
              <a:buSzPts val="18700"/>
              <a:buNone/>
              <a:defRPr sz="18700" b="1"/>
            </a:lvl1pPr>
            <a:lvl2pPr lvl="1" algn="ctr">
              <a:lnSpc>
                <a:spcPct val="100000"/>
              </a:lnSpc>
              <a:spcBef>
                <a:spcPts val="0"/>
              </a:spcBef>
              <a:spcAft>
                <a:spcPts val="0"/>
              </a:spcAft>
              <a:buSzPts val="18700"/>
              <a:buNone/>
              <a:defRPr sz="18700" b="1"/>
            </a:lvl2pPr>
            <a:lvl3pPr lvl="2" algn="ctr">
              <a:lnSpc>
                <a:spcPct val="100000"/>
              </a:lnSpc>
              <a:spcBef>
                <a:spcPts val="0"/>
              </a:spcBef>
              <a:spcAft>
                <a:spcPts val="0"/>
              </a:spcAft>
              <a:buSzPts val="18700"/>
              <a:buNone/>
              <a:defRPr sz="18700" b="1"/>
            </a:lvl3pPr>
            <a:lvl4pPr lvl="3" algn="ctr">
              <a:lnSpc>
                <a:spcPct val="100000"/>
              </a:lnSpc>
              <a:spcBef>
                <a:spcPts val="0"/>
              </a:spcBef>
              <a:spcAft>
                <a:spcPts val="0"/>
              </a:spcAft>
              <a:buSzPts val="18700"/>
              <a:buNone/>
              <a:defRPr sz="18700" b="1"/>
            </a:lvl4pPr>
            <a:lvl5pPr lvl="4" algn="ctr">
              <a:lnSpc>
                <a:spcPct val="100000"/>
              </a:lnSpc>
              <a:spcBef>
                <a:spcPts val="0"/>
              </a:spcBef>
              <a:spcAft>
                <a:spcPts val="0"/>
              </a:spcAft>
              <a:buSzPts val="18700"/>
              <a:buNone/>
              <a:defRPr sz="18700" b="1"/>
            </a:lvl5pPr>
            <a:lvl6pPr lvl="5" algn="ctr">
              <a:lnSpc>
                <a:spcPct val="100000"/>
              </a:lnSpc>
              <a:spcBef>
                <a:spcPts val="0"/>
              </a:spcBef>
              <a:spcAft>
                <a:spcPts val="0"/>
              </a:spcAft>
              <a:buSzPts val="18700"/>
              <a:buNone/>
              <a:defRPr sz="18700" b="1"/>
            </a:lvl6pPr>
            <a:lvl7pPr lvl="6" algn="ctr">
              <a:lnSpc>
                <a:spcPct val="100000"/>
              </a:lnSpc>
              <a:spcBef>
                <a:spcPts val="0"/>
              </a:spcBef>
              <a:spcAft>
                <a:spcPts val="0"/>
              </a:spcAft>
              <a:buSzPts val="18700"/>
              <a:buNone/>
              <a:defRPr sz="18700" b="1"/>
            </a:lvl7pPr>
            <a:lvl8pPr lvl="7" algn="ctr">
              <a:lnSpc>
                <a:spcPct val="100000"/>
              </a:lnSpc>
              <a:spcBef>
                <a:spcPts val="0"/>
              </a:spcBef>
              <a:spcAft>
                <a:spcPts val="0"/>
              </a:spcAft>
              <a:buSzPts val="18700"/>
              <a:buNone/>
              <a:defRPr sz="18700" b="1"/>
            </a:lvl8pPr>
            <a:lvl9pPr lvl="8" algn="ctr">
              <a:lnSpc>
                <a:spcPct val="100000"/>
              </a:lnSpc>
              <a:spcBef>
                <a:spcPts val="0"/>
              </a:spcBef>
              <a:spcAft>
                <a:spcPts val="0"/>
              </a:spcAft>
              <a:buSzPts val="18700"/>
              <a:buNone/>
              <a:defRPr sz="18700" b="1"/>
            </a:lvl9pPr>
          </a:lstStyle>
          <a:p>
            <a:r>
              <a:t>xx%</a:t>
            </a:r>
          </a:p>
        </p:txBody>
      </p:sp>
      <p:sp>
        <p:nvSpPr>
          <p:cNvPr id="57" name="Google Shape;57;p11"/>
          <p:cNvSpPr txBox="1">
            <a:spLocks noGrp="1"/>
          </p:cNvSpPr>
          <p:nvPr>
            <p:ph type="body" idx="1"/>
          </p:nvPr>
        </p:nvSpPr>
        <p:spPr>
          <a:xfrm>
            <a:off x="415600" y="4304567"/>
            <a:ext cx="11360700" cy="1734300"/>
          </a:xfrm>
          <a:prstGeom prst="rect">
            <a:avLst/>
          </a:prstGeom>
          <a:noFill/>
          <a:ln>
            <a:noFill/>
          </a:ln>
        </p:spPr>
        <p:txBody>
          <a:bodyPr spcFirstLastPara="1" wrap="square" lIns="121900" tIns="121900" rIns="121900" bIns="121900" anchor="t" anchorCtr="0">
            <a:normAutofit/>
          </a:bodyPr>
          <a:lstStyle>
            <a:lvl1pPr marL="457200" lvl="0" indent="-381000" algn="ctr">
              <a:lnSpc>
                <a:spcPct val="115000"/>
              </a:lnSpc>
              <a:spcBef>
                <a:spcPts val="0"/>
              </a:spcBef>
              <a:spcAft>
                <a:spcPts val="0"/>
              </a:spcAft>
              <a:buSzPts val="2400"/>
              <a:buChar char="●"/>
              <a:defRPr/>
            </a:lvl1pPr>
            <a:lvl2pPr marL="914400" lvl="1" indent="-349250" algn="ctr">
              <a:lnSpc>
                <a:spcPct val="115000"/>
              </a:lnSpc>
              <a:spcBef>
                <a:spcPts val="0"/>
              </a:spcBef>
              <a:spcAft>
                <a:spcPts val="0"/>
              </a:spcAft>
              <a:buSzPts val="1900"/>
              <a:buChar char="○"/>
              <a:defRPr/>
            </a:lvl2pPr>
            <a:lvl3pPr marL="1371600" lvl="2" indent="-349250" algn="ctr">
              <a:lnSpc>
                <a:spcPct val="115000"/>
              </a:lnSpc>
              <a:spcBef>
                <a:spcPts val="0"/>
              </a:spcBef>
              <a:spcAft>
                <a:spcPts val="0"/>
              </a:spcAft>
              <a:buSzPts val="1900"/>
              <a:buChar char="■"/>
              <a:defRPr/>
            </a:lvl3pPr>
            <a:lvl4pPr marL="1828800" lvl="3" indent="-349250" algn="ctr">
              <a:lnSpc>
                <a:spcPct val="115000"/>
              </a:lnSpc>
              <a:spcBef>
                <a:spcPts val="0"/>
              </a:spcBef>
              <a:spcAft>
                <a:spcPts val="0"/>
              </a:spcAft>
              <a:buSzPts val="1900"/>
              <a:buChar char="●"/>
              <a:defRPr/>
            </a:lvl4pPr>
            <a:lvl5pPr marL="2286000" lvl="4" indent="-349250" algn="ctr">
              <a:lnSpc>
                <a:spcPct val="115000"/>
              </a:lnSpc>
              <a:spcBef>
                <a:spcPts val="0"/>
              </a:spcBef>
              <a:spcAft>
                <a:spcPts val="0"/>
              </a:spcAft>
              <a:buSzPts val="1900"/>
              <a:buChar char="○"/>
              <a:defRPr/>
            </a:lvl5pPr>
            <a:lvl6pPr marL="2743200" lvl="5" indent="-349250" algn="ctr">
              <a:lnSpc>
                <a:spcPct val="115000"/>
              </a:lnSpc>
              <a:spcBef>
                <a:spcPts val="0"/>
              </a:spcBef>
              <a:spcAft>
                <a:spcPts val="0"/>
              </a:spcAft>
              <a:buSzPts val="1900"/>
              <a:buChar char="■"/>
              <a:defRPr/>
            </a:lvl6pPr>
            <a:lvl7pPr marL="3200400" lvl="6" indent="-349250" algn="ctr">
              <a:lnSpc>
                <a:spcPct val="115000"/>
              </a:lnSpc>
              <a:spcBef>
                <a:spcPts val="0"/>
              </a:spcBef>
              <a:spcAft>
                <a:spcPts val="0"/>
              </a:spcAft>
              <a:buSzPts val="1900"/>
              <a:buChar char="●"/>
              <a:defRPr/>
            </a:lvl7pPr>
            <a:lvl8pPr marL="3657600" lvl="7" indent="-349250" algn="ctr">
              <a:lnSpc>
                <a:spcPct val="115000"/>
              </a:lnSpc>
              <a:spcBef>
                <a:spcPts val="0"/>
              </a:spcBef>
              <a:spcAft>
                <a:spcPts val="0"/>
              </a:spcAft>
              <a:buSzPts val="1900"/>
              <a:buChar char="○"/>
              <a:defRPr/>
            </a:lvl8pPr>
            <a:lvl9pPr marL="4114800" lvl="8" indent="-349250" algn="ctr">
              <a:lnSpc>
                <a:spcPct val="115000"/>
              </a:lnSpc>
              <a:spcBef>
                <a:spcPts val="0"/>
              </a:spcBef>
              <a:spcAft>
                <a:spcPts val="0"/>
              </a:spcAft>
              <a:buSzPts val="1900"/>
              <a:buChar char="■"/>
              <a:defRPr/>
            </a:lvl9pPr>
          </a:lstStyle>
          <a:p>
            <a:endParaRPr/>
          </a:p>
        </p:txBody>
      </p:sp>
      <p:sp>
        <p:nvSpPr>
          <p:cNvPr id="58" name="Google Shape;58;p1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700" cy="817500"/>
          </a:xfrm>
          <a:prstGeom prst="rect">
            <a:avLst/>
          </a:prstGeom>
          <a:noFill/>
          <a:ln>
            <a:noFill/>
          </a:ln>
        </p:spPr>
        <p:txBody>
          <a:bodyPr spcFirstLastPara="1" wrap="square" lIns="121900" tIns="121900" rIns="121900" bIns="121900" anchor="t" anchorCtr="0">
            <a:normAutofit/>
          </a:bodyPr>
          <a:lstStyle>
            <a:lvl1pPr marR="0" lvl="0" algn="l" rtl="0">
              <a:lnSpc>
                <a:spcPct val="100000"/>
              </a:lnSpc>
              <a:spcBef>
                <a:spcPts val="0"/>
              </a:spcBef>
              <a:spcAft>
                <a:spcPts val="0"/>
              </a:spcAft>
              <a:buClr>
                <a:schemeClr val="dk1"/>
              </a:buClr>
              <a:buSzPts val="4000"/>
              <a:buFont typeface="Old Standard TT"/>
              <a:buNone/>
              <a:defRPr sz="4000" b="0" i="0" u="none" strike="noStrike" cap="none">
                <a:solidFill>
                  <a:schemeClr val="dk1"/>
                </a:solidFill>
                <a:latin typeface="Old Standard TT"/>
                <a:ea typeface="Old Standard TT"/>
                <a:cs typeface="Old Standard TT"/>
                <a:sym typeface="Old Standard TT"/>
              </a:defRPr>
            </a:lvl1pPr>
            <a:lvl2pPr marR="0" lvl="1" algn="l" rtl="0">
              <a:lnSpc>
                <a:spcPct val="100000"/>
              </a:lnSpc>
              <a:spcBef>
                <a:spcPts val="0"/>
              </a:spcBef>
              <a:spcAft>
                <a:spcPts val="0"/>
              </a:spcAft>
              <a:buClr>
                <a:schemeClr val="dk1"/>
              </a:buClr>
              <a:buSzPts val="4000"/>
              <a:buFont typeface="Old Standard TT"/>
              <a:buNone/>
              <a:defRPr sz="4000" b="0" i="0" u="none" strike="noStrike" cap="none">
                <a:solidFill>
                  <a:schemeClr val="dk1"/>
                </a:solidFill>
                <a:latin typeface="Old Standard TT"/>
                <a:ea typeface="Old Standard TT"/>
                <a:cs typeface="Old Standard TT"/>
                <a:sym typeface="Old Standard TT"/>
              </a:defRPr>
            </a:lvl2pPr>
            <a:lvl3pPr marR="0" lvl="2" algn="l" rtl="0">
              <a:lnSpc>
                <a:spcPct val="100000"/>
              </a:lnSpc>
              <a:spcBef>
                <a:spcPts val="0"/>
              </a:spcBef>
              <a:spcAft>
                <a:spcPts val="0"/>
              </a:spcAft>
              <a:buClr>
                <a:schemeClr val="dk1"/>
              </a:buClr>
              <a:buSzPts val="4000"/>
              <a:buFont typeface="Old Standard TT"/>
              <a:buNone/>
              <a:defRPr sz="4000" b="0" i="0" u="none" strike="noStrike" cap="none">
                <a:solidFill>
                  <a:schemeClr val="dk1"/>
                </a:solidFill>
                <a:latin typeface="Old Standard TT"/>
                <a:ea typeface="Old Standard TT"/>
                <a:cs typeface="Old Standard TT"/>
                <a:sym typeface="Old Standard TT"/>
              </a:defRPr>
            </a:lvl3pPr>
            <a:lvl4pPr marR="0" lvl="3" algn="l" rtl="0">
              <a:lnSpc>
                <a:spcPct val="100000"/>
              </a:lnSpc>
              <a:spcBef>
                <a:spcPts val="0"/>
              </a:spcBef>
              <a:spcAft>
                <a:spcPts val="0"/>
              </a:spcAft>
              <a:buClr>
                <a:schemeClr val="dk1"/>
              </a:buClr>
              <a:buSzPts val="4000"/>
              <a:buFont typeface="Old Standard TT"/>
              <a:buNone/>
              <a:defRPr sz="4000" b="0" i="0" u="none" strike="noStrike" cap="none">
                <a:solidFill>
                  <a:schemeClr val="dk1"/>
                </a:solidFill>
                <a:latin typeface="Old Standard TT"/>
                <a:ea typeface="Old Standard TT"/>
                <a:cs typeface="Old Standard TT"/>
                <a:sym typeface="Old Standard TT"/>
              </a:defRPr>
            </a:lvl4pPr>
            <a:lvl5pPr marR="0" lvl="4" algn="l" rtl="0">
              <a:lnSpc>
                <a:spcPct val="100000"/>
              </a:lnSpc>
              <a:spcBef>
                <a:spcPts val="0"/>
              </a:spcBef>
              <a:spcAft>
                <a:spcPts val="0"/>
              </a:spcAft>
              <a:buClr>
                <a:schemeClr val="dk1"/>
              </a:buClr>
              <a:buSzPts val="4000"/>
              <a:buFont typeface="Old Standard TT"/>
              <a:buNone/>
              <a:defRPr sz="4000" b="0" i="0" u="none" strike="noStrike" cap="none">
                <a:solidFill>
                  <a:schemeClr val="dk1"/>
                </a:solidFill>
                <a:latin typeface="Old Standard TT"/>
                <a:ea typeface="Old Standard TT"/>
                <a:cs typeface="Old Standard TT"/>
                <a:sym typeface="Old Standard TT"/>
              </a:defRPr>
            </a:lvl5pPr>
            <a:lvl6pPr marR="0" lvl="5" algn="l" rtl="0">
              <a:lnSpc>
                <a:spcPct val="100000"/>
              </a:lnSpc>
              <a:spcBef>
                <a:spcPts val="0"/>
              </a:spcBef>
              <a:spcAft>
                <a:spcPts val="0"/>
              </a:spcAft>
              <a:buClr>
                <a:schemeClr val="dk1"/>
              </a:buClr>
              <a:buSzPts val="4000"/>
              <a:buFont typeface="Old Standard TT"/>
              <a:buNone/>
              <a:defRPr sz="4000" b="0" i="0" u="none" strike="noStrike" cap="none">
                <a:solidFill>
                  <a:schemeClr val="dk1"/>
                </a:solidFill>
                <a:latin typeface="Old Standard TT"/>
                <a:ea typeface="Old Standard TT"/>
                <a:cs typeface="Old Standard TT"/>
                <a:sym typeface="Old Standard TT"/>
              </a:defRPr>
            </a:lvl6pPr>
            <a:lvl7pPr marR="0" lvl="6" algn="l" rtl="0">
              <a:lnSpc>
                <a:spcPct val="100000"/>
              </a:lnSpc>
              <a:spcBef>
                <a:spcPts val="0"/>
              </a:spcBef>
              <a:spcAft>
                <a:spcPts val="0"/>
              </a:spcAft>
              <a:buClr>
                <a:schemeClr val="dk1"/>
              </a:buClr>
              <a:buSzPts val="4000"/>
              <a:buFont typeface="Old Standard TT"/>
              <a:buNone/>
              <a:defRPr sz="4000" b="0" i="0" u="none" strike="noStrike" cap="none">
                <a:solidFill>
                  <a:schemeClr val="dk1"/>
                </a:solidFill>
                <a:latin typeface="Old Standard TT"/>
                <a:ea typeface="Old Standard TT"/>
                <a:cs typeface="Old Standard TT"/>
                <a:sym typeface="Old Standard TT"/>
              </a:defRPr>
            </a:lvl7pPr>
            <a:lvl8pPr marR="0" lvl="7" algn="l" rtl="0">
              <a:lnSpc>
                <a:spcPct val="100000"/>
              </a:lnSpc>
              <a:spcBef>
                <a:spcPts val="0"/>
              </a:spcBef>
              <a:spcAft>
                <a:spcPts val="0"/>
              </a:spcAft>
              <a:buClr>
                <a:schemeClr val="dk1"/>
              </a:buClr>
              <a:buSzPts val="4000"/>
              <a:buFont typeface="Old Standard TT"/>
              <a:buNone/>
              <a:defRPr sz="4000" b="0" i="0" u="none" strike="noStrike" cap="none">
                <a:solidFill>
                  <a:schemeClr val="dk1"/>
                </a:solidFill>
                <a:latin typeface="Old Standard TT"/>
                <a:ea typeface="Old Standard TT"/>
                <a:cs typeface="Old Standard TT"/>
                <a:sym typeface="Old Standard TT"/>
              </a:defRPr>
            </a:lvl8pPr>
            <a:lvl9pPr marR="0" lvl="8" algn="l" rtl="0">
              <a:lnSpc>
                <a:spcPct val="100000"/>
              </a:lnSpc>
              <a:spcBef>
                <a:spcPts val="0"/>
              </a:spcBef>
              <a:spcAft>
                <a:spcPts val="0"/>
              </a:spcAft>
              <a:buClr>
                <a:schemeClr val="dk1"/>
              </a:buClr>
              <a:buSzPts val="4000"/>
              <a:buFont typeface="Old Standard TT"/>
              <a:buNone/>
              <a:defRPr sz="4000" b="0" i="0" u="none" strike="noStrike" cap="none">
                <a:solidFill>
                  <a:schemeClr val="dk1"/>
                </a:solidFill>
                <a:latin typeface="Old Standard TT"/>
                <a:ea typeface="Old Standard TT"/>
                <a:cs typeface="Old Standard TT"/>
                <a:sym typeface="Old Standard TT"/>
              </a:defRPr>
            </a:lvl9pPr>
          </a:lstStyle>
          <a:p>
            <a:endParaRPr/>
          </a:p>
        </p:txBody>
      </p:sp>
      <p:sp>
        <p:nvSpPr>
          <p:cNvPr id="11" name="Google Shape;11;p1"/>
          <p:cNvSpPr txBox="1">
            <a:spLocks noGrp="1"/>
          </p:cNvSpPr>
          <p:nvPr>
            <p:ph type="body" idx="1"/>
          </p:nvPr>
        </p:nvSpPr>
        <p:spPr>
          <a:xfrm>
            <a:off x="415600" y="1562133"/>
            <a:ext cx="11360700" cy="4529700"/>
          </a:xfrm>
          <a:prstGeom prst="rect">
            <a:avLst/>
          </a:prstGeom>
          <a:noFill/>
          <a:ln>
            <a:noFill/>
          </a:ln>
        </p:spPr>
        <p:txBody>
          <a:bodyPr spcFirstLastPara="1" wrap="square" lIns="121900" tIns="121900" rIns="121900" bIns="121900" anchor="t" anchorCtr="0">
            <a:normAutofit/>
          </a:bodyPr>
          <a:lstStyle>
            <a:lvl1pPr marL="457200" marR="0" lvl="0" indent="-381000" algn="l" rtl="0">
              <a:lnSpc>
                <a:spcPct val="115000"/>
              </a:lnSpc>
              <a:spcBef>
                <a:spcPts val="0"/>
              </a:spcBef>
              <a:spcAft>
                <a:spcPts val="0"/>
              </a:spcAft>
              <a:buClr>
                <a:schemeClr val="dk1"/>
              </a:buClr>
              <a:buSzPts val="2400"/>
              <a:buFont typeface="Old Standard TT"/>
              <a:buChar char="●"/>
              <a:defRPr sz="2400" b="0" i="0" u="none" strike="noStrike" cap="none">
                <a:solidFill>
                  <a:schemeClr val="dk1"/>
                </a:solidFill>
                <a:latin typeface="Old Standard TT"/>
                <a:ea typeface="Old Standard TT"/>
                <a:cs typeface="Old Standard TT"/>
                <a:sym typeface="Old Standard TT"/>
              </a:defRPr>
            </a:lvl1pPr>
            <a:lvl2pPr marL="914400" marR="0" lvl="1" indent="-349250" algn="l" rtl="0">
              <a:lnSpc>
                <a:spcPct val="115000"/>
              </a:lnSpc>
              <a:spcBef>
                <a:spcPts val="0"/>
              </a:spcBef>
              <a:spcAft>
                <a:spcPts val="0"/>
              </a:spcAft>
              <a:buClr>
                <a:schemeClr val="dk1"/>
              </a:buClr>
              <a:buSzPts val="1900"/>
              <a:buFont typeface="Old Standard TT"/>
              <a:buChar char="○"/>
              <a:defRPr sz="1900" b="0" i="0" u="none" strike="noStrike" cap="none">
                <a:solidFill>
                  <a:schemeClr val="dk1"/>
                </a:solidFill>
                <a:latin typeface="Old Standard TT"/>
                <a:ea typeface="Old Standard TT"/>
                <a:cs typeface="Old Standard TT"/>
                <a:sym typeface="Old Standard TT"/>
              </a:defRPr>
            </a:lvl2pPr>
            <a:lvl3pPr marL="1371600" marR="0" lvl="2" indent="-349250" algn="l" rtl="0">
              <a:lnSpc>
                <a:spcPct val="115000"/>
              </a:lnSpc>
              <a:spcBef>
                <a:spcPts val="0"/>
              </a:spcBef>
              <a:spcAft>
                <a:spcPts val="0"/>
              </a:spcAft>
              <a:buClr>
                <a:schemeClr val="dk1"/>
              </a:buClr>
              <a:buSzPts val="1900"/>
              <a:buFont typeface="Old Standard TT"/>
              <a:buChar char="■"/>
              <a:defRPr sz="1900" b="0" i="0" u="none" strike="noStrike" cap="none">
                <a:solidFill>
                  <a:schemeClr val="dk1"/>
                </a:solidFill>
                <a:latin typeface="Old Standard TT"/>
                <a:ea typeface="Old Standard TT"/>
                <a:cs typeface="Old Standard TT"/>
                <a:sym typeface="Old Standard TT"/>
              </a:defRPr>
            </a:lvl3pPr>
            <a:lvl4pPr marL="1828800" marR="0" lvl="3" indent="-349250" algn="l" rtl="0">
              <a:lnSpc>
                <a:spcPct val="115000"/>
              </a:lnSpc>
              <a:spcBef>
                <a:spcPts val="0"/>
              </a:spcBef>
              <a:spcAft>
                <a:spcPts val="0"/>
              </a:spcAft>
              <a:buClr>
                <a:schemeClr val="dk1"/>
              </a:buClr>
              <a:buSzPts val="1900"/>
              <a:buFont typeface="Old Standard TT"/>
              <a:buChar char="●"/>
              <a:defRPr sz="1900" b="0" i="0" u="none" strike="noStrike" cap="none">
                <a:solidFill>
                  <a:schemeClr val="dk1"/>
                </a:solidFill>
                <a:latin typeface="Old Standard TT"/>
                <a:ea typeface="Old Standard TT"/>
                <a:cs typeface="Old Standard TT"/>
                <a:sym typeface="Old Standard TT"/>
              </a:defRPr>
            </a:lvl4pPr>
            <a:lvl5pPr marL="2286000" marR="0" lvl="4" indent="-349250" algn="l" rtl="0">
              <a:lnSpc>
                <a:spcPct val="115000"/>
              </a:lnSpc>
              <a:spcBef>
                <a:spcPts val="0"/>
              </a:spcBef>
              <a:spcAft>
                <a:spcPts val="0"/>
              </a:spcAft>
              <a:buClr>
                <a:schemeClr val="dk1"/>
              </a:buClr>
              <a:buSzPts val="1900"/>
              <a:buFont typeface="Old Standard TT"/>
              <a:buChar char="○"/>
              <a:defRPr sz="1900" b="0" i="0" u="none" strike="noStrike" cap="none">
                <a:solidFill>
                  <a:schemeClr val="dk1"/>
                </a:solidFill>
                <a:latin typeface="Old Standard TT"/>
                <a:ea typeface="Old Standard TT"/>
                <a:cs typeface="Old Standard TT"/>
                <a:sym typeface="Old Standard TT"/>
              </a:defRPr>
            </a:lvl5pPr>
            <a:lvl6pPr marL="2743200" marR="0" lvl="5" indent="-349250" algn="l" rtl="0">
              <a:lnSpc>
                <a:spcPct val="115000"/>
              </a:lnSpc>
              <a:spcBef>
                <a:spcPts val="0"/>
              </a:spcBef>
              <a:spcAft>
                <a:spcPts val="0"/>
              </a:spcAft>
              <a:buClr>
                <a:schemeClr val="dk1"/>
              </a:buClr>
              <a:buSzPts val="1900"/>
              <a:buFont typeface="Old Standard TT"/>
              <a:buChar char="■"/>
              <a:defRPr sz="1900" b="0" i="0" u="none" strike="noStrike" cap="none">
                <a:solidFill>
                  <a:schemeClr val="dk1"/>
                </a:solidFill>
                <a:latin typeface="Old Standard TT"/>
                <a:ea typeface="Old Standard TT"/>
                <a:cs typeface="Old Standard TT"/>
                <a:sym typeface="Old Standard TT"/>
              </a:defRPr>
            </a:lvl6pPr>
            <a:lvl7pPr marL="3200400" marR="0" lvl="6" indent="-349250" algn="l" rtl="0">
              <a:lnSpc>
                <a:spcPct val="115000"/>
              </a:lnSpc>
              <a:spcBef>
                <a:spcPts val="0"/>
              </a:spcBef>
              <a:spcAft>
                <a:spcPts val="0"/>
              </a:spcAft>
              <a:buClr>
                <a:schemeClr val="dk1"/>
              </a:buClr>
              <a:buSzPts val="1900"/>
              <a:buFont typeface="Old Standard TT"/>
              <a:buChar char="●"/>
              <a:defRPr sz="1900" b="0" i="0" u="none" strike="noStrike" cap="none">
                <a:solidFill>
                  <a:schemeClr val="dk1"/>
                </a:solidFill>
                <a:latin typeface="Old Standard TT"/>
                <a:ea typeface="Old Standard TT"/>
                <a:cs typeface="Old Standard TT"/>
                <a:sym typeface="Old Standard TT"/>
              </a:defRPr>
            </a:lvl7pPr>
            <a:lvl8pPr marL="3657600" marR="0" lvl="7" indent="-349250" algn="l" rtl="0">
              <a:lnSpc>
                <a:spcPct val="115000"/>
              </a:lnSpc>
              <a:spcBef>
                <a:spcPts val="0"/>
              </a:spcBef>
              <a:spcAft>
                <a:spcPts val="0"/>
              </a:spcAft>
              <a:buClr>
                <a:schemeClr val="dk1"/>
              </a:buClr>
              <a:buSzPts val="1900"/>
              <a:buFont typeface="Old Standard TT"/>
              <a:buChar char="○"/>
              <a:defRPr sz="1900" b="0" i="0" u="none" strike="noStrike" cap="none">
                <a:solidFill>
                  <a:schemeClr val="dk1"/>
                </a:solidFill>
                <a:latin typeface="Old Standard TT"/>
                <a:ea typeface="Old Standard TT"/>
                <a:cs typeface="Old Standard TT"/>
                <a:sym typeface="Old Standard TT"/>
              </a:defRPr>
            </a:lvl8pPr>
            <a:lvl9pPr marL="4114800" marR="0" lvl="8" indent="-349250" algn="l" rtl="0">
              <a:lnSpc>
                <a:spcPct val="115000"/>
              </a:lnSpc>
              <a:spcBef>
                <a:spcPts val="0"/>
              </a:spcBef>
              <a:spcAft>
                <a:spcPts val="0"/>
              </a:spcAft>
              <a:buClr>
                <a:schemeClr val="dk1"/>
              </a:buClr>
              <a:buSzPts val="1900"/>
              <a:buFont typeface="Old Standard TT"/>
              <a:buChar char="■"/>
              <a:defRPr sz="1900" b="0" i="0" u="none" strike="noStrike" cap="none">
                <a:solidFill>
                  <a:schemeClr val="dk1"/>
                </a:solidFill>
                <a:latin typeface="Old Standard TT"/>
                <a:ea typeface="Old Standard TT"/>
                <a:cs typeface="Old Standard TT"/>
                <a:sym typeface="Old Standard TT"/>
              </a:defRPr>
            </a:lvl9pPr>
          </a:lstStyle>
          <a:p>
            <a:endParaRPr/>
          </a:p>
        </p:txBody>
      </p:sp>
      <p:sp>
        <p:nvSpPr>
          <p:cNvPr id="12" name="Google Shape;12;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oureen.fatima@nu.edu.pk"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jpe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3"/>
          <p:cNvSpPr txBox="1">
            <a:spLocks noGrp="1"/>
          </p:cNvSpPr>
          <p:nvPr>
            <p:ph type="ctrTitle"/>
          </p:nvPr>
        </p:nvSpPr>
        <p:spPr>
          <a:xfrm>
            <a:off x="1561708" y="2091263"/>
            <a:ext cx="9068586" cy="2002942"/>
          </a:xfrm>
          <a:prstGeom prst="rect">
            <a:avLst/>
          </a:prstGeom>
          <a:noFill/>
          <a:ln>
            <a:noFill/>
          </a:ln>
        </p:spPr>
        <p:txBody>
          <a:bodyPr spcFirstLastPara="1" wrap="square" lIns="91425" tIns="45700" rIns="91425" bIns="45700" anchor="ctr" anchorCtr="0">
            <a:normAutofit/>
          </a:bodyPr>
          <a:lstStyle/>
          <a:p>
            <a:pPr marL="0" lvl="0" indent="0" algn="ctr" rtl="0">
              <a:lnSpc>
                <a:spcPct val="83000"/>
              </a:lnSpc>
              <a:spcBef>
                <a:spcPts val="0"/>
              </a:spcBef>
              <a:spcAft>
                <a:spcPts val="0"/>
              </a:spcAft>
              <a:buClr>
                <a:srgbClr val="262626"/>
              </a:buClr>
              <a:buSzPts val="4000"/>
              <a:buFont typeface="Century Gothic"/>
              <a:buNone/>
            </a:pPr>
            <a:r>
              <a:rPr lang="en-US" sz="4000" dirty="0" smtClean="0"/>
              <a:t>Software Design And Analysis(SDA)</a:t>
            </a:r>
            <a:endParaRPr sz="4000" dirty="0"/>
          </a:p>
        </p:txBody>
      </p:sp>
      <p:sp>
        <p:nvSpPr>
          <p:cNvPr id="66" name="Google Shape;66;p13"/>
          <p:cNvSpPr txBox="1">
            <a:spLocks noGrp="1"/>
          </p:cNvSpPr>
          <p:nvPr>
            <p:ph type="subTitle" idx="1"/>
          </p:nvPr>
        </p:nvSpPr>
        <p:spPr>
          <a:xfrm>
            <a:off x="1389106" y="4094205"/>
            <a:ext cx="9070848" cy="457201"/>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800"/>
              <a:buNone/>
            </a:pPr>
            <a:r>
              <a:rPr lang="en-US" sz="1800" dirty="0">
                <a:solidFill>
                  <a:schemeClr val="lt1"/>
                </a:solidFill>
                <a:latin typeface="Modern No. 20" panose="02070704070505020303" pitchFamily="18" charset="0"/>
              </a:rPr>
              <a:t>Week – </a:t>
            </a:r>
            <a:r>
              <a:rPr lang="en-US" sz="1800" dirty="0" smtClean="0">
                <a:solidFill>
                  <a:schemeClr val="lt1"/>
                </a:solidFill>
                <a:latin typeface="Modern No. 20" panose="02070704070505020303" pitchFamily="18" charset="0"/>
              </a:rPr>
              <a:t>01</a:t>
            </a:r>
            <a:endParaRPr dirty="0">
              <a:solidFill>
                <a:schemeClr val="lt1"/>
              </a:solidFill>
              <a:latin typeface="Modern No. 20" panose="02070704070505020303" pitchFamily="18" charset="0"/>
            </a:endParaRPr>
          </a:p>
          <a:p>
            <a:pPr marL="0" lvl="0" indent="0" algn="ctr" rtl="0">
              <a:lnSpc>
                <a:spcPct val="100000"/>
              </a:lnSpc>
              <a:spcBef>
                <a:spcPts val="0"/>
              </a:spcBef>
              <a:spcAft>
                <a:spcPts val="0"/>
              </a:spcAft>
              <a:buSzPts val="1800"/>
              <a:buNone/>
            </a:pPr>
            <a:r>
              <a:rPr lang="en-US" sz="1800" dirty="0" smtClean="0">
                <a:solidFill>
                  <a:schemeClr val="lt1"/>
                </a:solidFill>
                <a:latin typeface="Modern No. 20" panose="02070704070505020303" pitchFamily="18" charset="0"/>
              </a:rPr>
              <a:t>Lecturer: Noureen Fatima</a:t>
            </a:r>
            <a:endParaRPr sz="1800" dirty="0">
              <a:solidFill>
                <a:schemeClr val="lt1"/>
              </a:solidFill>
              <a:latin typeface="Modern No. 20" panose="02070704070505020303" pitchFamily="18" charset="0"/>
            </a:endParaRPr>
          </a:p>
          <a:p>
            <a:pPr marL="0" lvl="0" indent="0" algn="ctr" rtl="0">
              <a:lnSpc>
                <a:spcPct val="100000"/>
              </a:lnSpc>
              <a:spcBef>
                <a:spcPts val="0"/>
              </a:spcBef>
              <a:spcAft>
                <a:spcPts val="0"/>
              </a:spcAft>
              <a:buSzPts val="1800"/>
              <a:buNone/>
            </a:pPr>
            <a:r>
              <a:rPr lang="en-US" sz="1800" dirty="0" smtClean="0">
                <a:solidFill>
                  <a:schemeClr val="lt1"/>
                </a:solidFill>
                <a:latin typeface="Modern No. 20" panose="02070704070505020303" pitchFamily="18" charset="0"/>
                <a:hlinkClick r:id="rId3"/>
              </a:rPr>
              <a:t>Noureen.fatima@nu.edu.pk</a:t>
            </a:r>
            <a:endParaRPr lang="en-US" sz="1800" dirty="0" smtClean="0">
              <a:solidFill>
                <a:schemeClr val="lt1"/>
              </a:solidFill>
              <a:latin typeface="Modern No. 20" panose="02070704070505020303" pitchFamily="18" charset="0"/>
            </a:endParaRPr>
          </a:p>
          <a:p>
            <a:pPr marL="0" lvl="0" indent="0" algn="ctr" rtl="0">
              <a:lnSpc>
                <a:spcPct val="100000"/>
              </a:lnSpc>
              <a:spcBef>
                <a:spcPts val="0"/>
              </a:spcBef>
              <a:spcAft>
                <a:spcPts val="0"/>
              </a:spcAft>
              <a:buSzPts val="1800"/>
              <a:buNone/>
            </a:pPr>
            <a:endParaRPr lang="en-US" sz="1800" dirty="0">
              <a:solidFill>
                <a:schemeClr val="lt1"/>
              </a:solidFill>
            </a:endParaRPr>
          </a:p>
          <a:p>
            <a:pPr marL="0" lvl="0" indent="0" algn="ctr" rtl="0">
              <a:lnSpc>
                <a:spcPct val="100000"/>
              </a:lnSpc>
              <a:spcBef>
                <a:spcPts val="0"/>
              </a:spcBef>
              <a:spcAft>
                <a:spcPts val="0"/>
              </a:spcAft>
              <a:buSzPts val="1800"/>
              <a:buNone/>
            </a:pPr>
            <a:endParaRPr lang="en-US" sz="1800" dirty="0" smtClean="0">
              <a:solidFill>
                <a:schemeClr val="lt1"/>
              </a:solidFill>
            </a:endParaRPr>
          </a:p>
          <a:p>
            <a:pPr marL="0" lvl="0" indent="0" algn="ctr" rtl="0">
              <a:lnSpc>
                <a:spcPct val="100000"/>
              </a:lnSpc>
              <a:spcBef>
                <a:spcPts val="0"/>
              </a:spcBef>
              <a:spcAft>
                <a:spcPts val="0"/>
              </a:spcAft>
              <a:buSzPts val="1800"/>
              <a:buNone/>
            </a:pPr>
            <a:endParaRPr sz="1800" dirty="0">
              <a:solidFill>
                <a:schemeClr val="lt1"/>
              </a:solidFill>
            </a:endParaRPr>
          </a:p>
          <a:p>
            <a:pPr marL="0" lvl="0" indent="0" algn="ctr" rtl="0">
              <a:lnSpc>
                <a:spcPct val="100000"/>
              </a:lnSpc>
              <a:spcBef>
                <a:spcPts val="0"/>
              </a:spcBef>
              <a:spcAft>
                <a:spcPts val="0"/>
              </a:spcAft>
              <a:buSzPts val="1400"/>
              <a:buNone/>
            </a:pPr>
            <a:endParaRPr sz="1400" dirty="0">
              <a:solidFill>
                <a:schemeClr val="lt1"/>
              </a:solidFill>
            </a:endParaRPr>
          </a:p>
          <a:p>
            <a:pPr marL="0" lvl="0" indent="0" algn="ctr" rtl="0">
              <a:lnSpc>
                <a:spcPct val="100000"/>
              </a:lnSpc>
              <a:spcBef>
                <a:spcPts val="0"/>
              </a:spcBef>
              <a:spcAft>
                <a:spcPts val="0"/>
              </a:spcAft>
              <a:buSzPts val="1400"/>
              <a:buNone/>
            </a:pPr>
            <a:r>
              <a:rPr lang="en-US" sz="1400" dirty="0">
                <a:solidFill>
                  <a:schemeClr val="lt1"/>
                </a:solidFill>
              </a:rPr>
              <a:t/>
            </a:r>
            <a:br>
              <a:rPr lang="en-US" sz="1400" dirty="0">
                <a:solidFill>
                  <a:schemeClr val="lt1"/>
                </a:solidFill>
              </a:rPr>
            </a:br>
            <a:endParaRPr sz="1100" dirty="0">
              <a:solidFill>
                <a:schemeClr val="lt1"/>
              </a:solidFill>
            </a:endParaRPr>
          </a:p>
          <a:p>
            <a:pPr marL="0" lvl="0" indent="0" algn="ctr" rtl="0">
              <a:lnSpc>
                <a:spcPct val="100000"/>
              </a:lnSpc>
              <a:spcBef>
                <a:spcPts val="0"/>
              </a:spcBef>
              <a:spcAft>
                <a:spcPts val="0"/>
              </a:spcAft>
              <a:buSzPts val="1100"/>
              <a:buNone/>
            </a:pPr>
            <a:endParaRPr sz="1100" dirty="0">
              <a:solidFill>
                <a:schemeClr val="lt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xfrm>
            <a:off x="415600" y="593367"/>
            <a:ext cx="11360700" cy="817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a:buNone/>
            </a:pPr>
            <a:r>
              <a:rPr lang="en-US"/>
              <a:t>Week one – Class One</a:t>
            </a:r>
            <a:endParaRPr/>
          </a:p>
        </p:txBody>
      </p:sp>
      <p:sp>
        <p:nvSpPr>
          <p:cNvPr id="106" name="Google Shape;106;p19"/>
          <p:cNvSpPr txBox="1">
            <a:spLocks noGrp="1"/>
          </p:cNvSpPr>
          <p:nvPr>
            <p:ph type="body" idx="1"/>
          </p:nvPr>
        </p:nvSpPr>
        <p:spPr>
          <a:xfrm>
            <a:off x="415600" y="1562133"/>
            <a:ext cx="11360700" cy="4529700"/>
          </a:xfrm>
          <a:prstGeom prst="rect">
            <a:avLst/>
          </a:prstGeom>
          <a:noFill/>
          <a:ln>
            <a:noFill/>
          </a:ln>
        </p:spPr>
        <p:txBody>
          <a:bodyPr spcFirstLastPara="1" wrap="square" lIns="121900" tIns="121900" rIns="121900" bIns="121900" anchor="t" anchorCtr="0">
            <a:normAutofit/>
          </a:bodyPr>
          <a:lstStyle/>
          <a:p>
            <a:pPr marL="0" lvl="0" indent="0" algn="l" rtl="0">
              <a:lnSpc>
                <a:spcPct val="115000"/>
              </a:lnSpc>
              <a:spcBef>
                <a:spcPts val="0"/>
              </a:spcBef>
              <a:spcAft>
                <a:spcPts val="1600"/>
              </a:spcAft>
              <a:buSzPts val="2400"/>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0"/>
          <p:cNvSpPr txBox="1">
            <a:spLocks noGrp="1"/>
          </p:cNvSpPr>
          <p:nvPr>
            <p:ph type="title"/>
          </p:nvPr>
        </p:nvSpPr>
        <p:spPr>
          <a:xfrm>
            <a:off x="415600" y="593367"/>
            <a:ext cx="11360700" cy="817500"/>
          </a:xfrm>
          <a:prstGeom prst="rect">
            <a:avLst/>
          </a:prstGeom>
          <a:noFill/>
          <a:ln>
            <a:noFill/>
          </a:ln>
        </p:spPr>
        <p:txBody>
          <a:bodyPr spcFirstLastPara="1" wrap="square" lIns="121900" tIns="121900" rIns="121900" bIns="121900" anchor="t" anchorCtr="0">
            <a:normAutofit fontScale="90000"/>
          </a:bodyPr>
          <a:lstStyle/>
          <a:p>
            <a:pPr lvl="0">
              <a:buSzPct val="111111"/>
            </a:pPr>
            <a:r>
              <a:rPr lang="en-US" dirty="0"/>
              <a:t>What is </a:t>
            </a:r>
            <a:r>
              <a:rPr lang="en-US" dirty="0" smtClean="0"/>
              <a:t>POP (</a:t>
            </a:r>
            <a:r>
              <a:rPr lang="en-US" dirty="0" smtClean="0">
                <a:latin typeface="Times New Roman"/>
                <a:ea typeface="Times New Roman"/>
                <a:cs typeface="Times New Roman"/>
                <a:sym typeface="Times New Roman"/>
              </a:rPr>
              <a:t>procedural-Oriented-Programming</a:t>
            </a:r>
            <a:r>
              <a:rPr lang="en-US" dirty="0" smtClean="0"/>
              <a:t>)</a:t>
            </a:r>
            <a:endParaRPr dirty="0"/>
          </a:p>
        </p:txBody>
      </p:sp>
      <p:sp>
        <p:nvSpPr>
          <p:cNvPr id="191" name="Google Shape;191;p30"/>
          <p:cNvSpPr txBox="1">
            <a:spLocks noGrp="1"/>
          </p:cNvSpPr>
          <p:nvPr>
            <p:ph type="body" idx="1"/>
          </p:nvPr>
        </p:nvSpPr>
        <p:spPr>
          <a:xfrm>
            <a:off x="415600" y="1562133"/>
            <a:ext cx="11360700" cy="4529700"/>
          </a:xfrm>
          <a:prstGeom prst="rect">
            <a:avLst/>
          </a:prstGeom>
          <a:noFill/>
          <a:ln>
            <a:noFill/>
          </a:ln>
        </p:spPr>
        <p:txBody>
          <a:bodyPr spcFirstLastPara="1" wrap="square" lIns="121900" tIns="121900" rIns="121900" bIns="121900" anchor="t" anchorCtr="0">
            <a:normAutofit/>
          </a:bodyPr>
          <a:lstStyle/>
          <a:p>
            <a:pPr marL="0" lvl="0" indent="0" algn="ctr" rtl="0">
              <a:lnSpc>
                <a:spcPct val="115000"/>
              </a:lnSpc>
              <a:spcBef>
                <a:spcPts val="0"/>
              </a:spcBef>
              <a:spcAft>
                <a:spcPts val="0"/>
              </a:spcAft>
              <a:buSzPts val="2400"/>
              <a:buNone/>
            </a:pPr>
            <a:r>
              <a:rPr lang="en-US" sz="2200" dirty="0">
                <a:latin typeface="Times New Roman"/>
                <a:ea typeface="Times New Roman"/>
                <a:cs typeface="Times New Roman"/>
                <a:sym typeface="Times New Roman"/>
              </a:rPr>
              <a:t>A procedural language is a sort of computer programming language that has a set of functions, instructions, and statements that must be executed in a certain order to accomplish a job or program. </a:t>
            </a:r>
            <a:endParaRPr sz="2200" dirty="0">
              <a:latin typeface="Times New Roman"/>
              <a:ea typeface="Times New Roman"/>
              <a:cs typeface="Times New Roman"/>
              <a:sym typeface="Times New Roman"/>
            </a:endParaRPr>
          </a:p>
          <a:p>
            <a:pPr marL="0" lvl="0" indent="0" algn="l" rtl="0">
              <a:lnSpc>
                <a:spcPct val="115000"/>
              </a:lnSpc>
              <a:spcBef>
                <a:spcPts val="1600"/>
              </a:spcBef>
              <a:spcAft>
                <a:spcPts val="0"/>
              </a:spcAft>
              <a:buSzPts val="2400"/>
              <a:buNone/>
            </a:pPr>
            <a:r>
              <a:rPr lang="en-US" sz="2200" dirty="0">
                <a:latin typeface="Times New Roman"/>
                <a:ea typeface="Times New Roman"/>
                <a:cs typeface="Times New Roman"/>
                <a:sym typeface="Times New Roman"/>
              </a:rPr>
              <a:t>Procedural languages include BASIC, C, FORTRAN, Java, and Pascal, to name a few.</a:t>
            </a:r>
            <a:endParaRPr sz="2200" dirty="0">
              <a:latin typeface="Times New Roman"/>
              <a:ea typeface="Times New Roman"/>
              <a:cs typeface="Times New Roman"/>
              <a:sym typeface="Times New Roman"/>
            </a:endParaRPr>
          </a:p>
          <a:p>
            <a:pPr marL="0" lvl="0" indent="0" algn="l" rtl="0">
              <a:lnSpc>
                <a:spcPct val="115000"/>
              </a:lnSpc>
              <a:spcBef>
                <a:spcPts val="1600"/>
              </a:spcBef>
              <a:spcAft>
                <a:spcPts val="0"/>
              </a:spcAft>
              <a:buSzPts val="2400"/>
              <a:buNone/>
            </a:pPr>
            <a:r>
              <a:rPr lang="en-US" b="1" i="1" dirty="0">
                <a:latin typeface="Times New Roman"/>
                <a:ea typeface="Times New Roman"/>
                <a:cs typeface="Times New Roman"/>
                <a:sym typeface="Times New Roman"/>
              </a:rPr>
              <a:t>features: 													</a:t>
            </a:r>
            <a:endParaRPr b="1" i="1" dirty="0">
              <a:latin typeface="Times New Roman"/>
              <a:ea typeface="Times New Roman"/>
              <a:cs typeface="Times New Roman"/>
              <a:sym typeface="Times New Roman"/>
            </a:endParaRPr>
          </a:p>
          <a:p>
            <a:pPr marL="914400" lvl="1" indent="-349250" algn="l" rtl="0">
              <a:lnSpc>
                <a:spcPct val="115000"/>
              </a:lnSpc>
              <a:spcBef>
                <a:spcPts val="1600"/>
              </a:spcBef>
              <a:spcAft>
                <a:spcPts val="0"/>
              </a:spcAft>
              <a:buSzPts val="1900"/>
              <a:buFont typeface="Times New Roman"/>
              <a:buAutoNum type="alphaLcPeriod"/>
            </a:pPr>
            <a:r>
              <a:rPr lang="en-US" dirty="0">
                <a:latin typeface="Times New Roman"/>
                <a:ea typeface="Times New Roman"/>
                <a:cs typeface="Times New Roman"/>
                <a:sym typeface="Times New Roman"/>
              </a:rPr>
              <a:t>Modularity </a:t>
            </a:r>
            <a:endParaRPr dirty="0">
              <a:latin typeface="Times New Roman"/>
              <a:ea typeface="Times New Roman"/>
              <a:cs typeface="Times New Roman"/>
              <a:sym typeface="Times New Roman"/>
            </a:endParaRPr>
          </a:p>
          <a:p>
            <a:pPr marL="914400" lvl="1" indent="-349250" algn="l" rtl="0">
              <a:lnSpc>
                <a:spcPct val="115000"/>
              </a:lnSpc>
              <a:spcBef>
                <a:spcPts val="0"/>
              </a:spcBef>
              <a:spcAft>
                <a:spcPts val="0"/>
              </a:spcAft>
              <a:buSzPts val="1900"/>
              <a:buFont typeface="Times New Roman"/>
              <a:buAutoNum type="alphaLcPeriod"/>
            </a:pPr>
            <a:r>
              <a:rPr lang="en-US" dirty="0">
                <a:latin typeface="Times New Roman"/>
                <a:ea typeface="Times New Roman"/>
                <a:cs typeface="Times New Roman"/>
                <a:sym typeface="Times New Roman"/>
              </a:rPr>
              <a:t>Predefined Function</a:t>
            </a:r>
            <a:endParaRPr dirty="0">
              <a:latin typeface="Times New Roman"/>
              <a:ea typeface="Times New Roman"/>
              <a:cs typeface="Times New Roman"/>
              <a:sym typeface="Times New Roman"/>
            </a:endParaRPr>
          </a:p>
          <a:p>
            <a:pPr marL="914400" lvl="1" indent="-349250" algn="l" rtl="0">
              <a:lnSpc>
                <a:spcPct val="115000"/>
              </a:lnSpc>
              <a:spcBef>
                <a:spcPts val="0"/>
              </a:spcBef>
              <a:spcAft>
                <a:spcPts val="0"/>
              </a:spcAft>
              <a:buSzPts val="1900"/>
              <a:buFont typeface="Times New Roman"/>
              <a:buAutoNum type="alphaLcPeriod"/>
            </a:pPr>
            <a:r>
              <a:rPr lang="en-US" dirty="0">
                <a:latin typeface="Times New Roman"/>
                <a:ea typeface="Times New Roman"/>
                <a:cs typeface="Times New Roman"/>
                <a:sym typeface="Times New Roman"/>
              </a:rPr>
              <a:t>Scoping</a:t>
            </a:r>
            <a:endParaRPr dirty="0">
              <a:latin typeface="Times New Roman"/>
              <a:ea typeface="Times New Roman"/>
              <a:cs typeface="Times New Roman"/>
              <a:sym typeface="Times New Roman"/>
            </a:endParaRPr>
          </a:p>
        </p:txBody>
      </p:sp>
      <p:sp>
        <p:nvSpPr>
          <p:cNvPr id="192" name="Google Shape;192;p30"/>
          <p:cNvSpPr txBox="1"/>
          <p:nvPr/>
        </p:nvSpPr>
        <p:spPr>
          <a:xfrm>
            <a:off x="6159925" y="3810525"/>
            <a:ext cx="2674500" cy="149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US" sz="1700" b="1" i="0" u="none" strike="noStrike" cap="none">
                <a:solidFill>
                  <a:schemeClr val="dk1"/>
                </a:solidFill>
                <a:latin typeface="Old Standard TT"/>
                <a:ea typeface="Old Standard TT"/>
                <a:cs typeface="Old Standard TT"/>
                <a:sym typeface="Old Standard TT"/>
              </a:rPr>
              <a:t>Advantages</a:t>
            </a:r>
            <a:endParaRPr sz="1700" b="1" i="0" u="none" strike="noStrike" cap="none">
              <a:solidFill>
                <a:schemeClr val="dk1"/>
              </a:solidFill>
              <a:latin typeface="Old Standard TT"/>
              <a:ea typeface="Old Standard TT"/>
              <a:cs typeface="Old Standard TT"/>
              <a:sym typeface="Old Standard TT"/>
            </a:endParaRPr>
          </a:p>
          <a:p>
            <a:pPr marL="457200" marR="0" lvl="0" indent="-336550" algn="l" rtl="0">
              <a:lnSpc>
                <a:spcPct val="100000"/>
              </a:lnSpc>
              <a:spcBef>
                <a:spcPts val="0"/>
              </a:spcBef>
              <a:spcAft>
                <a:spcPts val="0"/>
              </a:spcAft>
              <a:buClr>
                <a:schemeClr val="dk1"/>
              </a:buClr>
              <a:buSzPts val="1700"/>
              <a:buFont typeface="Old Standard TT"/>
              <a:buAutoNum type="arabicPeriod"/>
            </a:pPr>
            <a:r>
              <a:rPr lang="en-US" sz="1700" b="0" i="0" u="none" strike="noStrike" cap="none">
                <a:solidFill>
                  <a:schemeClr val="dk1"/>
                </a:solidFill>
                <a:latin typeface="Old Standard TT"/>
                <a:ea typeface="Old Standard TT"/>
                <a:cs typeface="Old Standard TT"/>
                <a:sym typeface="Old Standard TT"/>
              </a:rPr>
              <a:t>portable </a:t>
            </a:r>
            <a:endParaRPr sz="1700" b="0" i="0" u="none" strike="noStrike" cap="none">
              <a:solidFill>
                <a:schemeClr val="dk1"/>
              </a:solidFill>
              <a:latin typeface="Old Standard TT"/>
              <a:ea typeface="Old Standard TT"/>
              <a:cs typeface="Old Standard TT"/>
              <a:sym typeface="Old Standard TT"/>
            </a:endParaRPr>
          </a:p>
          <a:p>
            <a:pPr marL="457200" marR="0" lvl="0" indent="-336550" algn="l" rtl="0">
              <a:lnSpc>
                <a:spcPct val="100000"/>
              </a:lnSpc>
              <a:spcBef>
                <a:spcPts val="0"/>
              </a:spcBef>
              <a:spcAft>
                <a:spcPts val="0"/>
              </a:spcAft>
              <a:buClr>
                <a:schemeClr val="dk1"/>
              </a:buClr>
              <a:buSzPts val="1700"/>
              <a:buFont typeface="Old Standard TT"/>
              <a:buAutoNum type="arabicPeriod"/>
            </a:pPr>
            <a:r>
              <a:rPr lang="en-US" sz="1700" b="0" i="0" u="none" strike="noStrike" cap="none">
                <a:solidFill>
                  <a:schemeClr val="dk1"/>
                </a:solidFill>
                <a:latin typeface="Old Standard TT"/>
                <a:ea typeface="Old Standard TT"/>
                <a:cs typeface="Old Standard TT"/>
                <a:sym typeface="Old Standard TT"/>
              </a:rPr>
              <a:t>Function </a:t>
            </a:r>
            <a:endParaRPr sz="1700" b="0" i="0" u="none" strike="noStrike" cap="none">
              <a:solidFill>
                <a:schemeClr val="dk1"/>
              </a:solidFill>
              <a:latin typeface="Old Standard TT"/>
              <a:ea typeface="Old Standard TT"/>
              <a:cs typeface="Old Standard TT"/>
              <a:sym typeface="Old Standard TT"/>
            </a:endParaRPr>
          </a:p>
          <a:p>
            <a:pPr marL="457200" marR="0" lvl="0" indent="-336550" algn="l" rtl="0">
              <a:lnSpc>
                <a:spcPct val="100000"/>
              </a:lnSpc>
              <a:spcBef>
                <a:spcPts val="0"/>
              </a:spcBef>
              <a:spcAft>
                <a:spcPts val="0"/>
              </a:spcAft>
              <a:buClr>
                <a:schemeClr val="dk1"/>
              </a:buClr>
              <a:buSzPts val="1700"/>
              <a:buFont typeface="Old Standard TT"/>
              <a:buAutoNum type="arabicPeriod"/>
            </a:pPr>
            <a:r>
              <a:rPr lang="en-US" sz="1700" b="0" i="0" u="none" strike="noStrike" cap="none">
                <a:solidFill>
                  <a:schemeClr val="dk1"/>
                </a:solidFill>
                <a:latin typeface="Old Standard TT"/>
                <a:ea typeface="Old Standard TT"/>
                <a:cs typeface="Old Standard TT"/>
                <a:sym typeface="Old Standard TT"/>
              </a:rPr>
              <a:t>Flow Tracking</a:t>
            </a:r>
            <a:endParaRPr sz="1700" b="0" i="0" u="none" strike="noStrike" cap="none">
              <a:solidFill>
                <a:schemeClr val="dk1"/>
              </a:solidFill>
              <a:latin typeface="Old Standard TT"/>
              <a:ea typeface="Old Standard TT"/>
              <a:cs typeface="Old Standard TT"/>
              <a:sym typeface="Old Standard TT"/>
            </a:endParaRPr>
          </a:p>
          <a:p>
            <a:pPr marL="0" marR="0" lvl="0" indent="0" algn="l" rtl="0">
              <a:lnSpc>
                <a:spcPct val="100000"/>
              </a:lnSpc>
              <a:spcBef>
                <a:spcPts val="0"/>
              </a:spcBef>
              <a:spcAft>
                <a:spcPts val="0"/>
              </a:spcAft>
              <a:buClr>
                <a:srgbClr val="000000"/>
              </a:buClr>
              <a:buSzPts val="1700"/>
              <a:buFont typeface="Arial"/>
              <a:buNone/>
            </a:pPr>
            <a:endParaRPr sz="1700" b="1" i="0" u="none" strike="noStrike" cap="none">
              <a:solidFill>
                <a:schemeClr val="lt2"/>
              </a:solidFill>
              <a:latin typeface="Old Standard TT"/>
              <a:ea typeface="Old Standard TT"/>
              <a:cs typeface="Old Standard TT"/>
              <a:sym typeface="Old Standard TT"/>
            </a:endParaRPr>
          </a:p>
        </p:txBody>
      </p:sp>
      <p:sp>
        <p:nvSpPr>
          <p:cNvPr id="193" name="Google Shape;193;p30"/>
          <p:cNvSpPr txBox="1"/>
          <p:nvPr/>
        </p:nvSpPr>
        <p:spPr>
          <a:xfrm>
            <a:off x="8536550" y="3810525"/>
            <a:ext cx="2674500" cy="1754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US" sz="1700" b="1" i="0" u="none" strike="noStrike" cap="none">
                <a:solidFill>
                  <a:schemeClr val="dk1"/>
                </a:solidFill>
                <a:latin typeface="Old Standard TT"/>
                <a:ea typeface="Old Standard TT"/>
                <a:cs typeface="Old Standard TT"/>
                <a:sym typeface="Old Standard TT"/>
              </a:rPr>
              <a:t>Disadvantages</a:t>
            </a:r>
            <a:endParaRPr sz="1700" b="1" i="0" u="none" strike="noStrike" cap="none">
              <a:solidFill>
                <a:schemeClr val="dk1"/>
              </a:solidFill>
              <a:latin typeface="Old Standard TT"/>
              <a:ea typeface="Old Standard TT"/>
              <a:cs typeface="Old Standard TT"/>
              <a:sym typeface="Old Standard TT"/>
            </a:endParaRPr>
          </a:p>
          <a:p>
            <a:pPr marL="457200" marR="0" lvl="0" indent="-336550" algn="l" rtl="0">
              <a:lnSpc>
                <a:spcPct val="100000"/>
              </a:lnSpc>
              <a:spcBef>
                <a:spcPts val="0"/>
              </a:spcBef>
              <a:spcAft>
                <a:spcPts val="0"/>
              </a:spcAft>
              <a:buClr>
                <a:schemeClr val="dk1"/>
              </a:buClr>
              <a:buSzPts val="1700"/>
              <a:buFont typeface="Old Standard TT"/>
              <a:buChar char="●"/>
            </a:pPr>
            <a:r>
              <a:rPr lang="en-US" sz="1700" b="0" i="0" u="none" strike="noStrike" cap="none">
                <a:solidFill>
                  <a:schemeClr val="dk1"/>
                </a:solidFill>
                <a:latin typeface="Old Standard TT"/>
                <a:ea typeface="Old Standard TT"/>
                <a:cs typeface="Old Standard TT"/>
                <a:sym typeface="Old Standard TT"/>
              </a:rPr>
              <a:t>large scale</a:t>
            </a:r>
            <a:endParaRPr sz="1700" b="0" i="0" u="none" strike="noStrike" cap="none">
              <a:solidFill>
                <a:schemeClr val="dk1"/>
              </a:solidFill>
              <a:latin typeface="Old Standard TT"/>
              <a:ea typeface="Old Standard TT"/>
              <a:cs typeface="Old Standard TT"/>
              <a:sym typeface="Old Standard TT"/>
            </a:endParaRPr>
          </a:p>
          <a:p>
            <a:pPr marL="457200" marR="0" lvl="0" indent="-336550" algn="l" rtl="0">
              <a:lnSpc>
                <a:spcPct val="100000"/>
              </a:lnSpc>
              <a:spcBef>
                <a:spcPts val="0"/>
              </a:spcBef>
              <a:spcAft>
                <a:spcPts val="0"/>
              </a:spcAft>
              <a:buClr>
                <a:schemeClr val="dk1"/>
              </a:buClr>
              <a:buSzPts val="1700"/>
              <a:buFont typeface="Old Standard TT"/>
              <a:buChar char="●"/>
            </a:pPr>
            <a:r>
              <a:rPr lang="en-US" sz="1700" b="0" i="0" u="none" strike="noStrike" cap="none">
                <a:solidFill>
                  <a:schemeClr val="dk1"/>
                </a:solidFill>
                <a:latin typeface="Old Standard TT"/>
                <a:ea typeface="Old Standard TT"/>
                <a:cs typeface="Old Standard TT"/>
                <a:sym typeface="Old Standard TT"/>
              </a:rPr>
              <a:t>not work for real world problem</a:t>
            </a:r>
            <a:endParaRPr sz="1700" b="0" i="0" u="none" strike="noStrike" cap="none">
              <a:solidFill>
                <a:schemeClr val="dk1"/>
              </a:solidFill>
              <a:latin typeface="Old Standard TT"/>
              <a:ea typeface="Old Standard TT"/>
              <a:cs typeface="Old Standard TT"/>
              <a:sym typeface="Old Standard TT"/>
            </a:endParaRPr>
          </a:p>
          <a:p>
            <a:pPr marL="457200" marR="0" lvl="0" indent="-336550" algn="l" rtl="0">
              <a:lnSpc>
                <a:spcPct val="100000"/>
              </a:lnSpc>
              <a:spcBef>
                <a:spcPts val="0"/>
              </a:spcBef>
              <a:spcAft>
                <a:spcPts val="0"/>
              </a:spcAft>
              <a:buClr>
                <a:schemeClr val="dk1"/>
              </a:buClr>
              <a:buSzPts val="1700"/>
              <a:buFont typeface="Old Standard TT"/>
              <a:buChar char="●"/>
            </a:pPr>
            <a:r>
              <a:rPr lang="en-US" sz="1700" b="0" i="0" u="none" strike="noStrike" cap="none">
                <a:solidFill>
                  <a:schemeClr val="dk1"/>
                </a:solidFill>
                <a:latin typeface="Old Standard TT"/>
                <a:ea typeface="Old Standard TT"/>
                <a:cs typeface="Old Standard TT"/>
                <a:sym typeface="Old Standard TT"/>
              </a:rPr>
              <a:t>Data Security </a:t>
            </a:r>
            <a:endParaRPr sz="1700" b="0" i="0" u="none" strike="noStrike" cap="none">
              <a:solidFill>
                <a:schemeClr val="dk1"/>
              </a:solidFill>
              <a:latin typeface="Old Standard TT"/>
              <a:ea typeface="Old Standard TT"/>
              <a:cs typeface="Old Standard TT"/>
              <a:sym typeface="Old Standard TT"/>
            </a:endParaRPr>
          </a:p>
          <a:p>
            <a:pPr marL="0" marR="0" lvl="0" indent="0" algn="l" rtl="0">
              <a:lnSpc>
                <a:spcPct val="100000"/>
              </a:lnSpc>
              <a:spcBef>
                <a:spcPts val="0"/>
              </a:spcBef>
              <a:spcAft>
                <a:spcPts val="0"/>
              </a:spcAft>
              <a:buClr>
                <a:srgbClr val="000000"/>
              </a:buClr>
              <a:buSzPts val="1700"/>
              <a:buFont typeface="Arial"/>
              <a:buNone/>
            </a:pPr>
            <a:endParaRPr sz="1700" b="1" i="0" u="none" strike="noStrike" cap="none">
              <a:solidFill>
                <a:schemeClr val="lt2"/>
              </a:solidFill>
              <a:latin typeface="Old Standard TT"/>
              <a:ea typeface="Old Standard TT"/>
              <a:cs typeface="Old Standard TT"/>
              <a:sym typeface="Old Standard T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1"/>
          <p:cNvSpPr txBox="1">
            <a:spLocks noGrp="1"/>
          </p:cNvSpPr>
          <p:nvPr>
            <p:ph type="title"/>
          </p:nvPr>
        </p:nvSpPr>
        <p:spPr>
          <a:xfrm>
            <a:off x="415600" y="593367"/>
            <a:ext cx="11360700" cy="817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a:buNone/>
            </a:pPr>
            <a:r>
              <a:rPr lang="en-US"/>
              <a:t>let’s talk about OOP</a:t>
            </a:r>
            <a:endParaRPr/>
          </a:p>
        </p:txBody>
      </p:sp>
      <p:sp>
        <p:nvSpPr>
          <p:cNvPr id="199" name="Google Shape;199;p31"/>
          <p:cNvSpPr txBox="1">
            <a:spLocks noGrp="1"/>
          </p:cNvSpPr>
          <p:nvPr>
            <p:ph type="body" idx="1"/>
          </p:nvPr>
        </p:nvSpPr>
        <p:spPr>
          <a:xfrm>
            <a:off x="415600" y="1562133"/>
            <a:ext cx="11360700" cy="4529700"/>
          </a:xfrm>
          <a:prstGeom prst="rect">
            <a:avLst/>
          </a:prstGeom>
          <a:noFill/>
          <a:ln>
            <a:noFill/>
          </a:ln>
        </p:spPr>
        <p:txBody>
          <a:bodyPr spcFirstLastPara="1" wrap="square" lIns="91425" tIns="45700" rIns="91425" bIns="45700" anchor="t" anchorCtr="0">
            <a:normAutofit/>
          </a:bodyPr>
          <a:lstStyle/>
          <a:p>
            <a:pPr marL="182880" lvl="0" indent="-182880" algn="l" rtl="0">
              <a:lnSpc>
                <a:spcPct val="100000"/>
              </a:lnSpc>
              <a:spcBef>
                <a:spcPts val="900"/>
              </a:spcBef>
              <a:spcAft>
                <a:spcPts val="0"/>
              </a:spcAft>
              <a:buSzPts val="1800"/>
              <a:buChar char="●"/>
            </a:pPr>
            <a:r>
              <a:rPr lang="en-US"/>
              <a:t>Object-Oriented Programming (OOP) is a programming paradigm in computer science that relies on the concept of classes and objects. </a:t>
            </a:r>
            <a:endParaRPr/>
          </a:p>
          <a:p>
            <a:pPr marL="182880" lvl="0" indent="-182880" algn="l" rtl="0">
              <a:lnSpc>
                <a:spcPct val="100000"/>
              </a:lnSpc>
              <a:spcBef>
                <a:spcPts val="900"/>
              </a:spcBef>
              <a:spcAft>
                <a:spcPts val="0"/>
              </a:spcAft>
              <a:buSzPts val="1800"/>
              <a:buChar char="●"/>
            </a:pPr>
            <a:r>
              <a:rPr lang="en-US"/>
              <a:t>It is used to structure a software program into simple, reusable pieces of code blueprints (usually called classes), </a:t>
            </a:r>
            <a:endParaRPr/>
          </a:p>
          <a:p>
            <a:pPr marL="182880" lvl="0" indent="-182880" algn="l" rtl="0">
              <a:lnSpc>
                <a:spcPct val="100000"/>
              </a:lnSpc>
              <a:spcBef>
                <a:spcPts val="900"/>
              </a:spcBef>
              <a:spcAft>
                <a:spcPts val="0"/>
              </a:spcAft>
              <a:buSzPts val="1800"/>
              <a:buChar char="●"/>
            </a:pPr>
            <a:r>
              <a:rPr lang="en-US"/>
              <a:t>which are used to create individual instances of objects.</a:t>
            </a:r>
            <a:endParaRPr/>
          </a:p>
        </p:txBody>
      </p:sp>
      <p:pic>
        <p:nvPicPr>
          <p:cNvPr id="200" name="Google Shape;200;p31"/>
          <p:cNvPicPr preferRelativeResize="0"/>
          <p:nvPr/>
        </p:nvPicPr>
        <p:blipFill rotWithShape="1">
          <a:blip r:embed="rId3">
            <a:alphaModFix/>
          </a:blip>
          <a:srcRect/>
          <a:stretch/>
        </p:blipFill>
        <p:spPr>
          <a:xfrm>
            <a:off x="6431500" y="961819"/>
            <a:ext cx="5070804" cy="453900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2"/>
          <p:cNvSpPr txBox="1">
            <a:spLocks noGrp="1"/>
          </p:cNvSpPr>
          <p:nvPr>
            <p:ph type="title"/>
          </p:nvPr>
        </p:nvSpPr>
        <p:spPr>
          <a:xfrm>
            <a:off x="415600" y="593367"/>
            <a:ext cx="11360700" cy="817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a:buNone/>
            </a:pPr>
            <a:r>
              <a:rPr lang="en-US"/>
              <a:t>Basic Concepts of Object Oriented Programming </a:t>
            </a:r>
            <a:endParaRPr/>
          </a:p>
        </p:txBody>
      </p:sp>
      <p:sp>
        <p:nvSpPr>
          <p:cNvPr id="206" name="Google Shape;206;p32"/>
          <p:cNvSpPr txBox="1">
            <a:spLocks noGrp="1"/>
          </p:cNvSpPr>
          <p:nvPr>
            <p:ph type="body" idx="1"/>
          </p:nvPr>
        </p:nvSpPr>
        <p:spPr>
          <a:xfrm>
            <a:off x="415600" y="1562133"/>
            <a:ext cx="11360700" cy="4529700"/>
          </a:xfrm>
          <a:prstGeom prst="rect">
            <a:avLst/>
          </a:prstGeom>
          <a:noFill/>
          <a:ln>
            <a:noFill/>
          </a:ln>
        </p:spPr>
        <p:txBody>
          <a:bodyPr spcFirstLastPara="1" wrap="square" lIns="91425" tIns="45700" rIns="91425" bIns="45700" anchor="t" anchorCtr="0">
            <a:normAutofit/>
          </a:bodyPr>
          <a:lstStyle/>
          <a:p>
            <a:pPr marL="182880" lvl="0" indent="-182880" algn="l" rtl="0">
              <a:lnSpc>
                <a:spcPct val="100000"/>
              </a:lnSpc>
              <a:spcBef>
                <a:spcPts val="0"/>
              </a:spcBef>
              <a:spcAft>
                <a:spcPts val="0"/>
              </a:spcAft>
              <a:buSzPts val="1800"/>
              <a:buChar char="●"/>
            </a:pPr>
            <a:r>
              <a:rPr lang="en-US" dirty="0"/>
              <a:t>It is necessary to understand some of the concepts used extensively in object-oriented programming. These include: </a:t>
            </a:r>
            <a:endParaRPr dirty="0"/>
          </a:p>
          <a:p>
            <a:pPr marL="731520" lvl="2" indent="-182879" algn="l" rtl="0">
              <a:lnSpc>
                <a:spcPct val="100000"/>
              </a:lnSpc>
              <a:spcBef>
                <a:spcPts val="500"/>
              </a:spcBef>
              <a:spcAft>
                <a:spcPts val="0"/>
              </a:spcAft>
              <a:buSzPts val="1400"/>
              <a:buChar char="■"/>
            </a:pPr>
            <a:r>
              <a:rPr lang="en-US" dirty="0"/>
              <a:t>Objects </a:t>
            </a:r>
            <a:endParaRPr dirty="0"/>
          </a:p>
          <a:p>
            <a:pPr marL="731520" lvl="2" indent="-182879" algn="l" rtl="0">
              <a:lnSpc>
                <a:spcPct val="100000"/>
              </a:lnSpc>
              <a:spcBef>
                <a:spcPts val="500"/>
              </a:spcBef>
              <a:spcAft>
                <a:spcPts val="0"/>
              </a:spcAft>
              <a:buSzPts val="1400"/>
              <a:buChar char="■"/>
            </a:pPr>
            <a:r>
              <a:rPr lang="en-US" dirty="0"/>
              <a:t>Classes </a:t>
            </a:r>
            <a:endParaRPr dirty="0"/>
          </a:p>
          <a:p>
            <a:pPr marL="731520" lvl="2" indent="-182879" algn="l" rtl="0">
              <a:lnSpc>
                <a:spcPct val="100000"/>
              </a:lnSpc>
              <a:spcBef>
                <a:spcPts val="500"/>
              </a:spcBef>
              <a:spcAft>
                <a:spcPts val="0"/>
              </a:spcAft>
              <a:buSzPts val="1400"/>
              <a:buChar char="■"/>
            </a:pPr>
            <a:r>
              <a:rPr lang="en-US" dirty="0"/>
              <a:t>Data abstraction and encapsulation </a:t>
            </a:r>
            <a:endParaRPr dirty="0"/>
          </a:p>
          <a:p>
            <a:pPr marL="731520" lvl="2" indent="-182879" algn="l" rtl="0">
              <a:lnSpc>
                <a:spcPct val="100000"/>
              </a:lnSpc>
              <a:spcBef>
                <a:spcPts val="500"/>
              </a:spcBef>
              <a:spcAft>
                <a:spcPts val="0"/>
              </a:spcAft>
              <a:buSzPts val="1400"/>
              <a:buChar char="■"/>
            </a:pPr>
            <a:r>
              <a:rPr lang="en-US" dirty="0"/>
              <a:t>Inheritance </a:t>
            </a:r>
            <a:endParaRPr dirty="0"/>
          </a:p>
          <a:p>
            <a:pPr marL="731520" lvl="2" indent="-182879" algn="l" rtl="0">
              <a:lnSpc>
                <a:spcPct val="100000"/>
              </a:lnSpc>
              <a:spcBef>
                <a:spcPts val="500"/>
              </a:spcBef>
              <a:spcAft>
                <a:spcPts val="0"/>
              </a:spcAft>
              <a:buSzPts val="1400"/>
              <a:buChar char="■"/>
            </a:pPr>
            <a:r>
              <a:rPr lang="en-US" dirty="0"/>
              <a:t>Polymorphism </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3"/>
          <p:cNvSpPr txBox="1">
            <a:spLocks noGrp="1"/>
          </p:cNvSpPr>
          <p:nvPr>
            <p:ph type="title"/>
          </p:nvPr>
        </p:nvSpPr>
        <p:spPr>
          <a:xfrm>
            <a:off x="415600" y="593367"/>
            <a:ext cx="11360700" cy="817500"/>
          </a:xfrm>
          <a:prstGeom prst="rect">
            <a:avLst/>
          </a:prstGeom>
          <a:noFill/>
          <a:ln>
            <a:noFill/>
          </a:ln>
        </p:spPr>
        <p:txBody>
          <a:bodyPr spcFirstLastPara="1" wrap="square" lIns="121900" tIns="121900" rIns="121900" bIns="121900" anchor="t" anchorCtr="0">
            <a:normAutofit fontScale="90000"/>
          </a:bodyPr>
          <a:lstStyle/>
          <a:p>
            <a:pPr marL="0" lvl="0" indent="0" algn="l" rtl="0">
              <a:lnSpc>
                <a:spcPct val="100000"/>
              </a:lnSpc>
              <a:spcBef>
                <a:spcPts val="0"/>
              </a:spcBef>
              <a:spcAft>
                <a:spcPts val="0"/>
              </a:spcAft>
              <a:buSzPct val="111111"/>
              <a:buNone/>
            </a:pPr>
            <a:r>
              <a:rPr lang="en-US"/>
              <a:t>What is object-oriented programming?</a:t>
            </a:r>
            <a:endParaRPr/>
          </a:p>
        </p:txBody>
      </p:sp>
      <p:sp>
        <p:nvSpPr>
          <p:cNvPr id="213" name="Google Shape;213;p33"/>
          <p:cNvSpPr txBox="1">
            <a:spLocks noGrp="1"/>
          </p:cNvSpPr>
          <p:nvPr>
            <p:ph type="body" idx="1"/>
          </p:nvPr>
        </p:nvSpPr>
        <p:spPr>
          <a:xfrm>
            <a:off x="415600" y="1562133"/>
            <a:ext cx="11360700" cy="4529700"/>
          </a:xfrm>
          <a:prstGeom prst="rect">
            <a:avLst/>
          </a:prstGeom>
          <a:noFill/>
          <a:ln>
            <a:noFill/>
          </a:ln>
        </p:spPr>
        <p:txBody>
          <a:bodyPr spcFirstLastPara="1" wrap="square" lIns="121900" tIns="121900" rIns="121900" bIns="121900" anchor="t" anchorCtr="0">
            <a:normAutofit/>
          </a:bodyPr>
          <a:lstStyle/>
          <a:p>
            <a:pPr marL="0" lvl="0" indent="0" algn="l" rtl="0">
              <a:lnSpc>
                <a:spcPct val="115000"/>
              </a:lnSpc>
              <a:spcBef>
                <a:spcPts val="0"/>
              </a:spcBef>
              <a:spcAft>
                <a:spcPts val="0"/>
              </a:spcAft>
              <a:buSzPts val="2400"/>
              <a:buNone/>
            </a:pPr>
            <a:r>
              <a:rPr lang="en-US"/>
              <a:t>There are four features of object-oriented programming to know:</a:t>
            </a:r>
            <a:endParaRPr/>
          </a:p>
          <a:p>
            <a:pPr marL="0" lvl="0" indent="0" algn="l" rtl="0">
              <a:lnSpc>
                <a:spcPct val="115000"/>
              </a:lnSpc>
              <a:spcBef>
                <a:spcPts val="1600"/>
              </a:spcBef>
              <a:spcAft>
                <a:spcPts val="0"/>
              </a:spcAft>
              <a:buSzPts val="2400"/>
              <a:buNone/>
            </a:pPr>
            <a:endParaRPr/>
          </a:p>
          <a:p>
            <a:pPr marL="457200" lvl="0" indent="-381000" algn="l" rtl="0">
              <a:lnSpc>
                <a:spcPct val="115000"/>
              </a:lnSpc>
              <a:spcBef>
                <a:spcPts val="1600"/>
              </a:spcBef>
              <a:spcAft>
                <a:spcPts val="0"/>
              </a:spcAft>
              <a:buSzPts val="2400"/>
              <a:buAutoNum type="arabicPeriod"/>
            </a:pPr>
            <a:r>
              <a:rPr lang="en-US" b="1"/>
              <a:t>Encapsulation</a:t>
            </a:r>
            <a:endParaRPr/>
          </a:p>
          <a:p>
            <a:pPr marL="457200" lvl="0" indent="-381000" algn="l" rtl="0">
              <a:lnSpc>
                <a:spcPct val="115000"/>
              </a:lnSpc>
              <a:spcBef>
                <a:spcPts val="0"/>
              </a:spcBef>
              <a:spcAft>
                <a:spcPts val="0"/>
              </a:spcAft>
              <a:buSzPts val="2400"/>
              <a:buAutoNum type="arabicPeriod"/>
            </a:pPr>
            <a:r>
              <a:rPr lang="en-US" b="1"/>
              <a:t>Abstraction</a:t>
            </a:r>
            <a:endParaRPr/>
          </a:p>
          <a:p>
            <a:pPr marL="457200" lvl="0" indent="-381000" algn="l" rtl="0">
              <a:lnSpc>
                <a:spcPct val="115000"/>
              </a:lnSpc>
              <a:spcBef>
                <a:spcPts val="0"/>
              </a:spcBef>
              <a:spcAft>
                <a:spcPts val="0"/>
              </a:spcAft>
              <a:buSzPts val="2400"/>
              <a:buAutoNum type="arabicPeriod"/>
            </a:pPr>
            <a:r>
              <a:rPr lang="en-US" b="1"/>
              <a:t>Inheritance</a:t>
            </a:r>
            <a:endParaRPr b="1"/>
          </a:p>
          <a:p>
            <a:pPr marL="457200" lvl="0" indent="-381000" algn="l" rtl="0">
              <a:lnSpc>
                <a:spcPct val="115000"/>
              </a:lnSpc>
              <a:spcBef>
                <a:spcPts val="0"/>
              </a:spcBef>
              <a:spcAft>
                <a:spcPts val="0"/>
              </a:spcAft>
              <a:buSzPts val="2400"/>
              <a:buAutoNum type="arabicPeriod"/>
            </a:pPr>
            <a:r>
              <a:rPr lang="en-US" b="1"/>
              <a:t>Polymorphism</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4"/>
          <p:cNvSpPr txBox="1">
            <a:spLocks noGrp="1"/>
          </p:cNvSpPr>
          <p:nvPr>
            <p:ph type="title"/>
          </p:nvPr>
        </p:nvSpPr>
        <p:spPr>
          <a:xfrm>
            <a:off x="415600" y="593367"/>
            <a:ext cx="11360700" cy="817500"/>
          </a:xfrm>
          <a:prstGeom prst="rect">
            <a:avLst/>
          </a:prstGeom>
          <a:noFill/>
          <a:ln>
            <a:noFill/>
          </a:ln>
        </p:spPr>
        <p:txBody>
          <a:bodyPr spcFirstLastPara="1" wrap="square" lIns="121900" tIns="121900" rIns="121900" bIns="121900" anchor="t" anchorCtr="0">
            <a:normAutofit/>
          </a:bodyPr>
          <a:lstStyle/>
          <a:p>
            <a:pPr marL="0" lvl="0" indent="0" algn="l" rtl="0">
              <a:lnSpc>
                <a:spcPct val="100000"/>
              </a:lnSpc>
              <a:spcBef>
                <a:spcPts val="900"/>
              </a:spcBef>
              <a:spcAft>
                <a:spcPts val="0"/>
              </a:spcAft>
              <a:buClr>
                <a:schemeClr val="dk1"/>
              </a:buClr>
              <a:buSzPts val="1100"/>
              <a:buFont typeface="Arial"/>
              <a:buNone/>
            </a:pPr>
            <a:r>
              <a:rPr lang="en-US" sz="3000" b="1"/>
              <a:t>Inheritance</a:t>
            </a:r>
            <a:endParaRPr sz="3000"/>
          </a:p>
        </p:txBody>
      </p:sp>
      <p:sp>
        <p:nvSpPr>
          <p:cNvPr id="220" name="Google Shape;220;p34"/>
          <p:cNvSpPr txBox="1">
            <a:spLocks noGrp="1"/>
          </p:cNvSpPr>
          <p:nvPr>
            <p:ph type="body" idx="1"/>
          </p:nvPr>
        </p:nvSpPr>
        <p:spPr>
          <a:xfrm>
            <a:off x="415600" y="1562133"/>
            <a:ext cx="11360700" cy="4529700"/>
          </a:xfrm>
          <a:prstGeom prst="rect">
            <a:avLst/>
          </a:prstGeom>
          <a:noFill/>
          <a:ln>
            <a:noFill/>
          </a:ln>
        </p:spPr>
        <p:txBody>
          <a:bodyPr spcFirstLastPara="1" wrap="square" lIns="121900" tIns="121900" rIns="121900" bIns="121900" anchor="t" anchorCtr="0">
            <a:normAutofit lnSpcReduction="10000"/>
          </a:bodyPr>
          <a:lstStyle/>
          <a:p>
            <a:pPr marL="0" lvl="0" indent="0" algn="ctr" rtl="0">
              <a:lnSpc>
                <a:spcPct val="115000"/>
              </a:lnSpc>
              <a:spcBef>
                <a:spcPts val="0"/>
              </a:spcBef>
              <a:spcAft>
                <a:spcPts val="0"/>
              </a:spcAft>
              <a:buSzPts val="2400"/>
              <a:buNone/>
            </a:pPr>
            <a:r>
              <a:rPr lang="en-US">
                <a:latin typeface="Times New Roman"/>
                <a:ea typeface="Times New Roman"/>
                <a:cs typeface="Times New Roman"/>
                <a:sym typeface="Times New Roman"/>
              </a:rPr>
              <a:t>Inheritance is a features of OOP which allow the user to inherit the common properties from other class </a:t>
            </a:r>
            <a:endParaRPr>
              <a:latin typeface="Times New Roman"/>
              <a:ea typeface="Times New Roman"/>
              <a:cs typeface="Times New Roman"/>
              <a:sym typeface="Times New Roman"/>
            </a:endParaRPr>
          </a:p>
          <a:p>
            <a:pPr marL="0" lvl="0" indent="0" algn="l" rtl="0">
              <a:lnSpc>
                <a:spcPct val="115000"/>
              </a:lnSpc>
              <a:spcBef>
                <a:spcPts val="1600"/>
              </a:spcBef>
              <a:spcAft>
                <a:spcPts val="0"/>
              </a:spcAft>
              <a:buSzPts val="2400"/>
              <a:buNone/>
            </a:pPr>
            <a:r>
              <a:rPr lang="en-US">
                <a:latin typeface="Times New Roman"/>
                <a:ea typeface="Times New Roman"/>
                <a:cs typeface="Times New Roman"/>
                <a:sym typeface="Times New Roman"/>
              </a:rPr>
              <a:t>For example, Class Vehicle  and class bike and Class car</a:t>
            </a:r>
            <a:endParaRPr>
              <a:latin typeface="Times New Roman"/>
              <a:ea typeface="Times New Roman"/>
              <a:cs typeface="Times New Roman"/>
              <a:sym typeface="Times New Roman"/>
            </a:endParaRPr>
          </a:p>
          <a:p>
            <a:pPr marL="0" lvl="0" indent="0" algn="l" rtl="0">
              <a:lnSpc>
                <a:spcPct val="115000"/>
              </a:lnSpc>
              <a:spcBef>
                <a:spcPts val="1600"/>
              </a:spcBef>
              <a:spcAft>
                <a:spcPts val="0"/>
              </a:spcAft>
              <a:buSzPts val="2400"/>
              <a:buNone/>
            </a:pPr>
            <a:r>
              <a:rPr lang="en-US" b="1">
                <a:latin typeface="Times New Roman"/>
                <a:ea typeface="Times New Roman"/>
                <a:cs typeface="Times New Roman"/>
                <a:sym typeface="Times New Roman"/>
              </a:rPr>
              <a:t>	Types of inheritance:</a:t>
            </a:r>
            <a:endParaRPr b="1">
              <a:latin typeface="Times New Roman"/>
              <a:ea typeface="Times New Roman"/>
              <a:cs typeface="Times New Roman"/>
              <a:sym typeface="Times New Roman"/>
            </a:endParaRPr>
          </a:p>
          <a:p>
            <a:pPr marL="457200" lvl="0" indent="-381000" algn="l" rtl="0">
              <a:lnSpc>
                <a:spcPct val="115000"/>
              </a:lnSpc>
              <a:spcBef>
                <a:spcPts val="1600"/>
              </a:spcBef>
              <a:spcAft>
                <a:spcPts val="0"/>
              </a:spcAft>
              <a:buSzPts val="2400"/>
              <a:buFont typeface="Times New Roman"/>
              <a:buAutoNum type="arabicPeriod"/>
            </a:pPr>
            <a:r>
              <a:rPr lang="en-US">
                <a:latin typeface="Times New Roman"/>
                <a:ea typeface="Times New Roman"/>
                <a:cs typeface="Times New Roman"/>
                <a:sym typeface="Times New Roman"/>
              </a:rPr>
              <a:t>Single </a:t>
            </a:r>
            <a:endParaRPr>
              <a:latin typeface="Times New Roman"/>
              <a:ea typeface="Times New Roman"/>
              <a:cs typeface="Times New Roman"/>
              <a:sym typeface="Times New Roman"/>
            </a:endParaRPr>
          </a:p>
          <a:p>
            <a:pPr marL="457200" lvl="0" indent="-381000" algn="l" rtl="0">
              <a:lnSpc>
                <a:spcPct val="115000"/>
              </a:lnSpc>
              <a:spcBef>
                <a:spcPts val="0"/>
              </a:spcBef>
              <a:spcAft>
                <a:spcPts val="0"/>
              </a:spcAft>
              <a:buSzPts val="2400"/>
              <a:buFont typeface="Times New Roman"/>
              <a:buAutoNum type="arabicPeriod"/>
            </a:pPr>
            <a:r>
              <a:rPr lang="en-US">
                <a:latin typeface="Times New Roman"/>
                <a:ea typeface="Times New Roman"/>
                <a:cs typeface="Times New Roman"/>
                <a:sym typeface="Times New Roman"/>
              </a:rPr>
              <a:t>Multiple</a:t>
            </a:r>
            <a:endParaRPr>
              <a:latin typeface="Times New Roman"/>
              <a:ea typeface="Times New Roman"/>
              <a:cs typeface="Times New Roman"/>
              <a:sym typeface="Times New Roman"/>
            </a:endParaRPr>
          </a:p>
          <a:p>
            <a:pPr marL="457200" lvl="0" indent="-381000" algn="l" rtl="0">
              <a:lnSpc>
                <a:spcPct val="115000"/>
              </a:lnSpc>
              <a:spcBef>
                <a:spcPts val="0"/>
              </a:spcBef>
              <a:spcAft>
                <a:spcPts val="0"/>
              </a:spcAft>
              <a:buSzPts val="2400"/>
              <a:buFont typeface="Times New Roman"/>
              <a:buAutoNum type="arabicPeriod"/>
            </a:pPr>
            <a:r>
              <a:rPr lang="en-US">
                <a:latin typeface="Times New Roman"/>
                <a:ea typeface="Times New Roman"/>
                <a:cs typeface="Times New Roman"/>
                <a:sym typeface="Times New Roman"/>
              </a:rPr>
              <a:t>Multivel</a:t>
            </a:r>
            <a:endParaRPr>
              <a:latin typeface="Times New Roman"/>
              <a:ea typeface="Times New Roman"/>
              <a:cs typeface="Times New Roman"/>
              <a:sym typeface="Times New Roman"/>
            </a:endParaRPr>
          </a:p>
          <a:p>
            <a:pPr marL="457200" lvl="0" indent="-381000" algn="l" rtl="0">
              <a:lnSpc>
                <a:spcPct val="115000"/>
              </a:lnSpc>
              <a:spcBef>
                <a:spcPts val="0"/>
              </a:spcBef>
              <a:spcAft>
                <a:spcPts val="0"/>
              </a:spcAft>
              <a:buSzPts val="2400"/>
              <a:buFont typeface="Times New Roman"/>
              <a:buAutoNum type="arabicPeriod"/>
            </a:pPr>
            <a:r>
              <a:rPr lang="en-US">
                <a:latin typeface="Times New Roman"/>
                <a:ea typeface="Times New Roman"/>
                <a:cs typeface="Times New Roman"/>
                <a:sym typeface="Times New Roman"/>
              </a:rPr>
              <a:t>Hierarchical </a:t>
            </a:r>
            <a:endParaRPr>
              <a:latin typeface="Times New Roman"/>
              <a:ea typeface="Times New Roman"/>
              <a:cs typeface="Times New Roman"/>
              <a:sym typeface="Times New Roman"/>
            </a:endParaRPr>
          </a:p>
          <a:p>
            <a:pPr marL="457200" lvl="0" indent="-381000" algn="l" rtl="0">
              <a:lnSpc>
                <a:spcPct val="115000"/>
              </a:lnSpc>
              <a:spcBef>
                <a:spcPts val="0"/>
              </a:spcBef>
              <a:spcAft>
                <a:spcPts val="0"/>
              </a:spcAft>
              <a:buSzPts val="2400"/>
              <a:buFont typeface="Times New Roman"/>
              <a:buAutoNum type="arabicPeriod"/>
            </a:pPr>
            <a:r>
              <a:rPr lang="en-US">
                <a:latin typeface="Times New Roman"/>
                <a:ea typeface="Times New Roman"/>
                <a:cs typeface="Times New Roman"/>
                <a:sym typeface="Times New Roman"/>
              </a:rPr>
              <a:t>Hybrid</a:t>
            </a:r>
            <a:endParaRPr>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5"/>
          <p:cNvSpPr txBox="1">
            <a:spLocks noGrp="1"/>
          </p:cNvSpPr>
          <p:nvPr>
            <p:ph type="title"/>
          </p:nvPr>
        </p:nvSpPr>
        <p:spPr>
          <a:xfrm>
            <a:off x="415600" y="593367"/>
            <a:ext cx="11360700" cy="817500"/>
          </a:xfrm>
          <a:prstGeom prst="rect">
            <a:avLst/>
          </a:prstGeom>
          <a:noFill/>
          <a:ln>
            <a:noFill/>
          </a:ln>
        </p:spPr>
        <p:txBody>
          <a:bodyPr spcFirstLastPara="1" wrap="square" lIns="121900" tIns="121900" rIns="121900" bIns="121900" anchor="t" anchorCtr="0">
            <a:normAutofit fontScale="90000"/>
          </a:bodyPr>
          <a:lstStyle/>
          <a:p>
            <a:pPr marL="0" lvl="0" indent="0" algn="l" rtl="0">
              <a:lnSpc>
                <a:spcPct val="100000"/>
              </a:lnSpc>
              <a:spcBef>
                <a:spcPts val="0"/>
              </a:spcBef>
              <a:spcAft>
                <a:spcPts val="0"/>
              </a:spcAft>
              <a:buSzPct val="111111"/>
              <a:buNone/>
            </a:pPr>
            <a:r>
              <a:rPr lang="en-US"/>
              <a:t>Polymorphism</a:t>
            </a:r>
            <a:endParaRPr/>
          </a:p>
        </p:txBody>
      </p:sp>
      <p:sp>
        <p:nvSpPr>
          <p:cNvPr id="227" name="Google Shape;227;p35"/>
          <p:cNvSpPr txBox="1">
            <a:spLocks noGrp="1"/>
          </p:cNvSpPr>
          <p:nvPr>
            <p:ph type="body" idx="1"/>
          </p:nvPr>
        </p:nvSpPr>
        <p:spPr>
          <a:xfrm>
            <a:off x="415600" y="1562133"/>
            <a:ext cx="11360700" cy="4529700"/>
          </a:xfrm>
          <a:prstGeom prst="rect">
            <a:avLst/>
          </a:prstGeom>
          <a:noFill/>
          <a:ln>
            <a:noFill/>
          </a:ln>
        </p:spPr>
        <p:txBody>
          <a:bodyPr spcFirstLastPara="1" wrap="square" lIns="121900" tIns="121900" rIns="121900" bIns="121900" anchor="t" anchorCtr="0">
            <a:normAutofit/>
          </a:bodyPr>
          <a:lstStyle/>
          <a:p>
            <a:pPr marL="0" lvl="0" indent="0" algn="ctr" rtl="0">
              <a:lnSpc>
                <a:spcPct val="115000"/>
              </a:lnSpc>
              <a:spcBef>
                <a:spcPts val="0"/>
              </a:spcBef>
              <a:spcAft>
                <a:spcPts val="0"/>
              </a:spcAft>
              <a:buSzPts val="2400"/>
              <a:buNone/>
            </a:pPr>
            <a:r>
              <a:rPr lang="en-US" dirty="0"/>
              <a:t>polymorphism refers to ability to exist in multiple form. Multiple interface can be given to a single interface</a:t>
            </a:r>
            <a:endParaRPr dirty="0"/>
          </a:p>
          <a:p>
            <a:pPr marL="0" lvl="0" indent="0" algn="l" rtl="0">
              <a:lnSpc>
                <a:spcPct val="115000"/>
              </a:lnSpc>
              <a:spcBef>
                <a:spcPts val="1600"/>
              </a:spcBef>
              <a:spcAft>
                <a:spcPts val="0"/>
              </a:spcAft>
              <a:buSzPts val="2400"/>
              <a:buNone/>
            </a:pPr>
            <a:r>
              <a:rPr lang="en-US" b="1" dirty="0"/>
              <a:t>For example: </a:t>
            </a:r>
            <a:r>
              <a:rPr lang="en-US" sz="2300" dirty="0"/>
              <a:t>First, define an abstract class named Person that has an abstract method called greet().</a:t>
            </a:r>
            <a:endParaRPr sz="2300" dirty="0"/>
          </a:p>
          <a:p>
            <a:pPr marL="0" lvl="0" indent="0" algn="l" rtl="0">
              <a:lnSpc>
                <a:spcPct val="115000"/>
              </a:lnSpc>
              <a:spcBef>
                <a:spcPts val="1600"/>
              </a:spcBef>
              <a:spcAft>
                <a:spcPts val="0"/>
              </a:spcAft>
              <a:buSzPts val="2400"/>
              <a:buNone/>
            </a:pPr>
            <a:r>
              <a:rPr lang="en-US" dirty="0"/>
              <a:t>Type f Polymorphism: </a:t>
            </a:r>
            <a:endParaRPr dirty="0"/>
          </a:p>
          <a:p>
            <a:pPr marL="914400" lvl="1" indent="-349250" algn="l" rtl="0">
              <a:lnSpc>
                <a:spcPct val="115000"/>
              </a:lnSpc>
              <a:spcBef>
                <a:spcPts val="1600"/>
              </a:spcBef>
              <a:spcAft>
                <a:spcPts val="0"/>
              </a:spcAft>
              <a:buSzPts val="1900"/>
              <a:buAutoNum type="alphaLcPeriod"/>
            </a:pPr>
            <a:r>
              <a:rPr lang="en-US" dirty="0"/>
              <a:t>Static / Compile time ( Overloading)</a:t>
            </a:r>
            <a:endParaRPr dirty="0"/>
          </a:p>
          <a:p>
            <a:pPr marL="914400" lvl="1" indent="-349250" algn="l" rtl="0">
              <a:lnSpc>
                <a:spcPct val="115000"/>
              </a:lnSpc>
              <a:spcBef>
                <a:spcPts val="0"/>
              </a:spcBef>
              <a:spcAft>
                <a:spcPts val="0"/>
              </a:spcAft>
              <a:buSzPts val="1900"/>
              <a:buAutoNum type="alphaLcPeriod"/>
            </a:pPr>
            <a:r>
              <a:rPr lang="en-US" dirty="0"/>
              <a:t>Dynamic/ Run time (Overriding</a:t>
            </a:r>
            <a:r>
              <a:rPr lang="en-US" dirty="0" smtClean="0"/>
              <a:t>) </a:t>
            </a:r>
          </a:p>
          <a:p>
            <a:pPr marL="565150" lvl="1" indent="0" algn="l" rtl="0">
              <a:lnSpc>
                <a:spcPct val="115000"/>
              </a:lnSpc>
              <a:spcBef>
                <a:spcPts val="0"/>
              </a:spcBef>
              <a:spcAft>
                <a:spcPts val="0"/>
              </a:spcAft>
              <a:buSzPts val="1900"/>
              <a:buNone/>
            </a:pPr>
            <a:endParaRPr lang="en-US" dirty="0"/>
          </a:p>
          <a:p>
            <a:pPr marL="565150" lvl="1" indent="0" algn="ctr" rtl="0">
              <a:lnSpc>
                <a:spcPct val="115000"/>
              </a:lnSpc>
              <a:spcBef>
                <a:spcPts val="0"/>
              </a:spcBef>
              <a:spcAft>
                <a:spcPts val="0"/>
              </a:spcAft>
              <a:buSzPts val="1900"/>
              <a:buNone/>
            </a:pPr>
            <a:r>
              <a:rPr lang="en-US" sz="2400" b="1" dirty="0" smtClean="0"/>
              <a:t>What’s different b/w these??</a:t>
            </a:r>
            <a:endParaRPr b="1" dirty="0"/>
          </a:p>
        </p:txBody>
      </p:sp>
      <p:sp>
        <p:nvSpPr>
          <p:cNvPr id="228" name="Google Shape;228;p35"/>
          <p:cNvSpPr txBox="1"/>
          <p:nvPr/>
        </p:nvSpPr>
        <p:spPr>
          <a:xfrm>
            <a:off x="0" y="0"/>
            <a:ext cx="30000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https://www.phptutorial.net/php-oop/php-polymorphism/</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Overloading vs </a:t>
            </a:r>
            <a:r>
              <a:rPr lang="en-US" dirty="0"/>
              <a:t>Overriding</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941387" y="1549433"/>
            <a:ext cx="9764713" cy="4314825"/>
          </a:xfrm>
          <a:prstGeom prst="rect">
            <a:avLst/>
          </a:prstGeom>
        </p:spPr>
      </p:pic>
    </p:spTree>
    <p:extLst>
      <p:ext uri="{BB962C8B-B14F-4D97-AF65-F5344CB8AC3E}">
        <p14:creationId xmlns:p14="http://schemas.microsoft.com/office/powerpoint/2010/main" val="4239922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6"/>
          <p:cNvSpPr txBox="1">
            <a:spLocks noGrp="1"/>
          </p:cNvSpPr>
          <p:nvPr>
            <p:ph type="title"/>
          </p:nvPr>
        </p:nvSpPr>
        <p:spPr>
          <a:xfrm>
            <a:off x="415600" y="593367"/>
            <a:ext cx="11360700" cy="817500"/>
          </a:xfrm>
          <a:prstGeom prst="rect">
            <a:avLst/>
          </a:prstGeom>
          <a:noFill/>
          <a:ln>
            <a:noFill/>
          </a:ln>
        </p:spPr>
        <p:txBody>
          <a:bodyPr spcFirstLastPara="1" wrap="square" lIns="121900" tIns="121900" rIns="121900" bIns="121900" anchor="t" anchorCtr="0">
            <a:normAutofit fontScale="90000"/>
          </a:bodyPr>
          <a:lstStyle/>
          <a:p>
            <a:pPr marL="0" lvl="0" indent="0" algn="l" rtl="0">
              <a:lnSpc>
                <a:spcPct val="100000"/>
              </a:lnSpc>
              <a:spcBef>
                <a:spcPts val="0"/>
              </a:spcBef>
              <a:spcAft>
                <a:spcPts val="0"/>
              </a:spcAft>
              <a:buSzPct val="111111"/>
              <a:buNone/>
            </a:pPr>
            <a:r>
              <a:rPr lang="en-US"/>
              <a:t>Encapsulation</a:t>
            </a:r>
            <a:endParaRPr/>
          </a:p>
        </p:txBody>
      </p:sp>
      <p:sp>
        <p:nvSpPr>
          <p:cNvPr id="235" name="Google Shape;235;p36"/>
          <p:cNvSpPr txBox="1">
            <a:spLocks noGrp="1"/>
          </p:cNvSpPr>
          <p:nvPr>
            <p:ph type="body" idx="1"/>
          </p:nvPr>
        </p:nvSpPr>
        <p:spPr>
          <a:xfrm>
            <a:off x="415600" y="1562133"/>
            <a:ext cx="11360700" cy="4529700"/>
          </a:xfrm>
          <a:prstGeom prst="rect">
            <a:avLst/>
          </a:prstGeom>
          <a:noFill/>
          <a:ln>
            <a:noFill/>
          </a:ln>
        </p:spPr>
        <p:txBody>
          <a:bodyPr spcFirstLastPara="1" wrap="square" lIns="121900" tIns="121900" rIns="121900" bIns="121900" anchor="t" anchorCtr="0">
            <a:normAutofit/>
          </a:bodyPr>
          <a:lstStyle/>
          <a:p>
            <a:pPr marL="0" lvl="0" indent="0" algn="ctr" rtl="0">
              <a:lnSpc>
                <a:spcPct val="115000"/>
              </a:lnSpc>
              <a:spcBef>
                <a:spcPts val="0"/>
              </a:spcBef>
              <a:spcAft>
                <a:spcPts val="0"/>
              </a:spcAft>
              <a:buSzPts val="2400"/>
              <a:buNone/>
            </a:pPr>
            <a:r>
              <a:rPr lang="en-US"/>
              <a:t>Encapsulation refers to binding the data and code that works on together in single unit. </a:t>
            </a:r>
            <a:endParaRPr/>
          </a:p>
          <a:p>
            <a:pPr marL="0" lvl="0" indent="0" algn="l" rtl="0">
              <a:lnSpc>
                <a:spcPct val="115000"/>
              </a:lnSpc>
              <a:spcBef>
                <a:spcPts val="1600"/>
              </a:spcBef>
              <a:spcAft>
                <a:spcPts val="0"/>
              </a:spcAft>
              <a:buSzPts val="2400"/>
              <a:buNone/>
            </a:pPr>
            <a:r>
              <a:rPr lang="en-US"/>
              <a:t>For example: </a:t>
            </a:r>
            <a:r>
              <a:rPr lang="en-US" sz="2100"/>
              <a:t>we have a class named as car and we have all the member functions and member variables wrapped inside this single unit and this binding of data is known as encapsulation.</a:t>
            </a:r>
            <a:endParaRPr sz="2100"/>
          </a:p>
          <a:p>
            <a:pPr marL="0" lvl="0" indent="0" algn="l" rtl="0">
              <a:lnSpc>
                <a:spcPct val="115000"/>
              </a:lnSpc>
              <a:spcBef>
                <a:spcPts val="1600"/>
              </a:spcBef>
              <a:spcAft>
                <a:spcPts val="0"/>
              </a:spcAft>
              <a:buSzPts val="2400"/>
              <a:buNone/>
            </a:pPr>
            <a:r>
              <a:rPr lang="en-US" sz="2100"/>
              <a:t>Access Modifier:</a:t>
            </a:r>
            <a:endParaRPr sz="2100"/>
          </a:p>
          <a:p>
            <a:pPr marL="914400" lvl="1" indent="-361950" algn="l" rtl="0">
              <a:lnSpc>
                <a:spcPct val="115000"/>
              </a:lnSpc>
              <a:spcBef>
                <a:spcPts val="1600"/>
              </a:spcBef>
              <a:spcAft>
                <a:spcPts val="0"/>
              </a:spcAft>
              <a:buSzPts val="2100"/>
              <a:buChar char="○"/>
            </a:pPr>
            <a:r>
              <a:rPr lang="en-US" sz="2100"/>
              <a:t>Public</a:t>
            </a:r>
            <a:endParaRPr sz="2100"/>
          </a:p>
          <a:p>
            <a:pPr marL="914400" lvl="1" indent="-361950" algn="l" rtl="0">
              <a:lnSpc>
                <a:spcPct val="115000"/>
              </a:lnSpc>
              <a:spcBef>
                <a:spcPts val="0"/>
              </a:spcBef>
              <a:spcAft>
                <a:spcPts val="0"/>
              </a:spcAft>
              <a:buSzPts val="2100"/>
              <a:buChar char="○"/>
            </a:pPr>
            <a:r>
              <a:rPr lang="en-US" sz="2100"/>
              <a:t>Private</a:t>
            </a:r>
            <a:endParaRPr sz="2100"/>
          </a:p>
          <a:p>
            <a:pPr marL="914400" lvl="1" indent="-361950" algn="l" rtl="0">
              <a:lnSpc>
                <a:spcPct val="115000"/>
              </a:lnSpc>
              <a:spcBef>
                <a:spcPts val="0"/>
              </a:spcBef>
              <a:spcAft>
                <a:spcPts val="0"/>
              </a:spcAft>
              <a:buSzPts val="2100"/>
              <a:buChar char="○"/>
            </a:pPr>
            <a:r>
              <a:rPr lang="en-US" sz="2100"/>
              <a:t>Protected</a:t>
            </a:r>
            <a:endParaRPr sz="21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7"/>
          <p:cNvSpPr txBox="1">
            <a:spLocks noGrp="1"/>
          </p:cNvSpPr>
          <p:nvPr>
            <p:ph type="title"/>
          </p:nvPr>
        </p:nvSpPr>
        <p:spPr>
          <a:xfrm>
            <a:off x="415600" y="593367"/>
            <a:ext cx="11360700" cy="817500"/>
          </a:xfrm>
          <a:prstGeom prst="rect">
            <a:avLst/>
          </a:prstGeom>
          <a:noFill/>
          <a:ln>
            <a:noFill/>
          </a:ln>
        </p:spPr>
        <p:txBody>
          <a:bodyPr spcFirstLastPara="1" wrap="square" lIns="121900" tIns="121900" rIns="121900" bIns="121900" anchor="t" anchorCtr="0">
            <a:normAutofit fontScale="90000"/>
          </a:bodyPr>
          <a:lstStyle/>
          <a:p>
            <a:pPr marL="0" lvl="0" indent="0" algn="l" rtl="0">
              <a:lnSpc>
                <a:spcPct val="100000"/>
              </a:lnSpc>
              <a:spcBef>
                <a:spcPts val="0"/>
              </a:spcBef>
              <a:spcAft>
                <a:spcPts val="0"/>
              </a:spcAft>
              <a:buSzPct val="111111"/>
              <a:buNone/>
            </a:pPr>
            <a:r>
              <a:rPr lang="en-US"/>
              <a:t>Abstraction</a:t>
            </a:r>
            <a:endParaRPr/>
          </a:p>
        </p:txBody>
      </p:sp>
      <p:sp>
        <p:nvSpPr>
          <p:cNvPr id="242" name="Google Shape;242;p37"/>
          <p:cNvSpPr txBox="1">
            <a:spLocks noGrp="1"/>
          </p:cNvSpPr>
          <p:nvPr>
            <p:ph type="body" idx="1"/>
          </p:nvPr>
        </p:nvSpPr>
        <p:spPr>
          <a:xfrm>
            <a:off x="415600" y="1562133"/>
            <a:ext cx="11360700" cy="4529700"/>
          </a:xfrm>
          <a:prstGeom prst="rect">
            <a:avLst/>
          </a:prstGeom>
          <a:noFill/>
          <a:ln>
            <a:noFill/>
          </a:ln>
        </p:spPr>
        <p:txBody>
          <a:bodyPr spcFirstLastPara="1" wrap="square" lIns="121900" tIns="121900" rIns="121900" bIns="121900" anchor="t" anchorCtr="0">
            <a:normAutofit/>
          </a:bodyPr>
          <a:lstStyle/>
          <a:p>
            <a:pPr marL="0" lvl="0" indent="0" algn="ctr" rtl="0">
              <a:lnSpc>
                <a:spcPct val="115000"/>
              </a:lnSpc>
              <a:spcBef>
                <a:spcPts val="0"/>
              </a:spcBef>
              <a:spcAft>
                <a:spcPts val="0"/>
              </a:spcAft>
              <a:buSzPts val="2400"/>
              <a:buNone/>
            </a:pPr>
            <a:r>
              <a:rPr lang="en-US"/>
              <a:t>Abstraction concept only allowing to display the important information and hide the implementation details from user.</a:t>
            </a:r>
            <a:endParaRPr/>
          </a:p>
          <a:p>
            <a:pPr marL="0" lvl="0" indent="0" algn="l" rtl="0">
              <a:lnSpc>
                <a:spcPct val="115000"/>
              </a:lnSpc>
              <a:spcBef>
                <a:spcPts val="1600"/>
              </a:spcBef>
              <a:spcAft>
                <a:spcPts val="0"/>
              </a:spcAft>
              <a:buSzPts val="2400"/>
              <a:buNone/>
            </a:pPr>
            <a:r>
              <a:rPr lang="en-US" b="1"/>
              <a:t>Achieve by:</a:t>
            </a:r>
            <a:endParaRPr b="1"/>
          </a:p>
          <a:p>
            <a:pPr marL="457200" lvl="0" indent="-381000" algn="l" rtl="0">
              <a:lnSpc>
                <a:spcPct val="115000"/>
              </a:lnSpc>
              <a:spcBef>
                <a:spcPts val="1600"/>
              </a:spcBef>
              <a:spcAft>
                <a:spcPts val="0"/>
              </a:spcAft>
              <a:buSzPts val="2400"/>
              <a:buChar char="●"/>
            </a:pPr>
            <a:r>
              <a:rPr lang="en-US"/>
              <a:t>Abstract Class </a:t>
            </a:r>
            <a:endParaRPr/>
          </a:p>
          <a:p>
            <a:pPr marL="457200" lvl="0" indent="-381000" algn="l" rtl="0">
              <a:lnSpc>
                <a:spcPct val="115000"/>
              </a:lnSpc>
              <a:spcBef>
                <a:spcPts val="0"/>
              </a:spcBef>
              <a:spcAft>
                <a:spcPts val="0"/>
              </a:spcAft>
              <a:buSzPts val="2400"/>
              <a:buChar char="●"/>
            </a:pPr>
            <a:r>
              <a:rPr lang="en-US"/>
              <a:t>Abstract Method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0668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524001" y="1248"/>
            <a:ext cx="9143999" cy="1026159"/>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5925358" y="1"/>
            <a:ext cx="4742641" cy="59994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524000" y="1"/>
            <a:ext cx="9090762" cy="1019937"/>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67054" y="52960"/>
            <a:ext cx="10501709" cy="900811"/>
          </a:xfrm>
          <a:prstGeom prst="rect">
            <a:avLst/>
          </a:prstGeom>
          <a:blipFill>
            <a:blip r:embed="rId6" cstate="print"/>
            <a:stretch>
              <a:fillRect/>
            </a:stretch>
          </a:blipFill>
        </p:spPr>
        <p:txBody>
          <a:bodyPr wrap="square" lIns="0" tIns="0" rIns="0" bIns="0" rtlCol="0"/>
          <a:lstStyle/>
          <a:p>
            <a:endParaRPr/>
          </a:p>
        </p:txBody>
      </p:sp>
      <p:sp>
        <p:nvSpPr>
          <p:cNvPr id="7" name="object 7"/>
          <p:cNvSpPr txBox="1"/>
          <p:nvPr/>
        </p:nvSpPr>
        <p:spPr>
          <a:xfrm>
            <a:off x="1019907" y="1946860"/>
            <a:ext cx="11069515" cy="2014013"/>
          </a:xfrm>
          <a:prstGeom prst="rect">
            <a:avLst/>
          </a:prstGeom>
        </p:spPr>
        <p:txBody>
          <a:bodyPr vert="horz" wrap="square" lIns="0" tIns="13335" rIns="0" bIns="0" rtlCol="0">
            <a:spAutoFit/>
          </a:bodyPr>
          <a:lstStyle/>
          <a:p>
            <a:pPr marL="285115" marR="5080" indent="-273050">
              <a:spcBef>
                <a:spcPts val="105"/>
              </a:spcBef>
            </a:pPr>
            <a:r>
              <a:rPr sz="2450" spc="-625" dirty="0">
                <a:solidFill>
                  <a:srgbClr val="0AD0D9"/>
                </a:solidFill>
              </a:rPr>
              <a:t> </a:t>
            </a:r>
            <a:r>
              <a:rPr sz="2600" b="1" spc="-80" dirty="0">
                <a:latin typeface="Arial Narrow" panose="020B0606020202030204" pitchFamily="34" charset="0"/>
                <a:cs typeface="Georgia"/>
              </a:rPr>
              <a:t>Object-Oriented </a:t>
            </a:r>
            <a:r>
              <a:rPr sz="2600" b="1" spc="-145" dirty="0">
                <a:latin typeface="Arial Narrow" panose="020B0606020202030204" pitchFamily="34" charset="0"/>
                <a:cs typeface="Georgia"/>
              </a:rPr>
              <a:t>Analysis: </a:t>
            </a:r>
            <a:r>
              <a:rPr sz="2600" b="1" spc="-100" dirty="0">
                <a:latin typeface="Arial Narrow" panose="020B0606020202030204" pitchFamily="34" charset="0"/>
                <a:cs typeface="Georgia"/>
              </a:rPr>
              <a:t>Developing </a:t>
            </a:r>
            <a:r>
              <a:rPr sz="2600" b="1" spc="-70" dirty="0">
                <a:latin typeface="Arial Narrow" panose="020B0606020202030204" pitchFamily="34" charset="0"/>
                <a:cs typeface="Georgia"/>
              </a:rPr>
              <a:t>the </a:t>
            </a:r>
            <a:r>
              <a:rPr sz="2600" b="1" spc="-530" dirty="0">
                <a:latin typeface="Arial Narrow" panose="020B0606020202030204" pitchFamily="34" charset="0"/>
                <a:cs typeface="Georgia"/>
              </a:rPr>
              <a:t>Static  </a:t>
            </a:r>
            <a:r>
              <a:rPr sz="2600" b="1" spc="-100" dirty="0">
                <a:latin typeface="Arial Narrow" panose="020B0606020202030204" pitchFamily="34" charset="0"/>
                <a:cs typeface="Georgia"/>
              </a:rPr>
              <a:t>Model</a:t>
            </a:r>
            <a:r>
              <a:rPr sz="2600" spc="-100" dirty="0">
                <a:latin typeface="Arial Narrow" panose="020B0606020202030204" pitchFamily="34" charset="0"/>
                <a:cs typeface="Times New Roman"/>
              </a:rPr>
              <a:t>, </a:t>
            </a:r>
            <a:r>
              <a:rPr sz="2600" b="1" spc="-130" dirty="0">
                <a:latin typeface="Arial Narrow" panose="020B0606020202030204" pitchFamily="34" charset="0"/>
                <a:cs typeface="Georgia"/>
              </a:rPr>
              <a:t>Class </a:t>
            </a:r>
            <a:r>
              <a:rPr sz="2600" b="1" spc="-150" dirty="0">
                <a:latin typeface="Arial Narrow" panose="020B0606020202030204" pitchFamily="34" charset="0"/>
                <a:cs typeface="Georgia"/>
              </a:rPr>
              <a:t>Diagrams, </a:t>
            </a:r>
            <a:r>
              <a:rPr sz="2600" b="1" spc="-229" dirty="0">
                <a:latin typeface="Arial Narrow" panose="020B0606020202030204" pitchFamily="34" charset="0"/>
                <a:cs typeface="Georgia"/>
              </a:rPr>
              <a:t>UML </a:t>
            </a:r>
            <a:r>
              <a:rPr sz="2600" b="1" spc="-120" dirty="0">
                <a:latin typeface="Arial Narrow" panose="020B0606020202030204" pitchFamily="34" charset="0"/>
                <a:cs typeface="Georgia"/>
              </a:rPr>
              <a:t>Relationships:  Association, Aggregation, </a:t>
            </a:r>
            <a:r>
              <a:rPr sz="2600" b="1" spc="-110" dirty="0">
                <a:latin typeface="Arial Narrow" panose="020B0606020202030204" pitchFamily="34" charset="0"/>
                <a:cs typeface="Georgia"/>
              </a:rPr>
              <a:t>Composition,  </a:t>
            </a:r>
            <a:r>
              <a:rPr sz="2600" b="1" spc="-120" dirty="0">
                <a:latin typeface="Arial Narrow" panose="020B0606020202030204" pitchFamily="34" charset="0"/>
                <a:cs typeface="Georgia"/>
              </a:rPr>
              <a:t>Inheritance. </a:t>
            </a:r>
            <a:r>
              <a:rPr sz="2600" b="1" spc="-229" dirty="0">
                <a:latin typeface="Arial Narrow" panose="020B0606020202030204" pitchFamily="34" charset="0"/>
                <a:cs typeface="Georgia"/>
              </a:rPr>
              <a:t>UML </a:t>
            </a:r>
            <a:r>
              <a:rPr sz="2600" b="1" spc="-135" dirty="0">
                <a:latin typeface="Arial Narrow" panose="020B0606020202030204" pitchFamily="34" charset="0"/>
                <a:cs typeface="Georgia"/>
              </a:rPr>
              <a:t>Packages, </a:t>
            </a:r>
            <a:r>
              <a:rPr sz="2600" b="1" spc="-65" dirty="0">
                <a:latin typeface="Arial Narrow" panose="020B0606020202030204" pitchFamily="34" charset="0"/>
                <a:cs typeface="Georgia"/>
              </a:rPr>
              <a:t>Object</a:t>
            </a:r>
            <a:r>
              <a:rPr sz="2600" b="1" spc="-260" dirty="0">
                <a:latin typeface="Arial Narrow" panose="020B0606020202030204" pitchFamily="34" charset="0"/>
                <a:cs typeface="Georgia"/>
              </a:rPr>
              <a:t> </a:t>
            </a:r>
            <a:r>
              <a:rPr sz="2600" b="1" spc="-150" dirty="0">
                <a:latin typeface="Arial Narrow" panose="020B0606020202030204" pitchFamily="34" charset="0"/>
                <a:cs typeface="Georgia"/>
              </a:rPr>
              <a:t>Diagrams.</a:t>
            </a:r>
            <a:endParaRPr sz="2600" dirty="0">
              <a:latin typeface="Arial Narrow" panose="020B0606020202030204" pitchFamily="34" charset="0"/>
              <a:cs typeface="Georgia"/>
            </a:endParaRPr>
          </a:p>
          <a:p>
            <a:pPr marL="285115" marR="230504"/>
            <a:r>
              <a:rPr sz="2600" b="1" spc="-80" dirty="0">
                <a:latin typeface="Arial Narrow" panose="020B0606020202030204" pitchFamily="34" charset="0"/>
                <a:cs typeface="Georgia"/>
              </a:rPr>
              <a:t>Object-Oriented </a:t>
            </a:r>
            <a:r>
              <a:rPr sz="2600" b="1" spc="-145" dirty="0">
                <a:latin typeface="Arial Narrow" panose="020B0606020202030204" pitchFamily="34" charset="0"/>
                <a:cs typeface="Georgia"/>
              </a:rPr>
              <a:t>Analysis: </a:t>
            </a:r>
            <a:r>
              <a:rPr sz="2600" b="1" spc="-100" dirty="0">
                <a:latin typeface="Arial Narrow" panose="020B0606020202030204" pitchFamily="34" charset="0"/>
                <a:cs typeface="Georgia"/>
              </a:rPr>
              <a:t>Developing </a:t>
            </a:r>
            <a:r>
              <a:rPr sz="2600" b="1" spc="-70" dirty="0">
                <a:latin typeface="Arial Narrow" panose="020B0606020202030204" pitchFamily="34" charset="0"/>
                <a:cs typeface="Georgia"/>
              </a:rPr>
              <a:t>the  </a:t>
            </a:r>
            <a:r>
              <a:rPr sz="2600" b="1" spc="-130" dirty="0">
                <a:latin typeface="Arial Narrow" panose="020B0606020202030204" pitchFamily="34" charset="0"/>
                <a:cs typeface="Georgia"/>
              </a:rPr>
              <a:t>Dynamic </a:t>
            </a:r>
            <a:r>
              <a:rPr sz="2600" b="1" spc="-120" dirty="0">
                <a:latin typeface="Arial Narrow" panose="020B0606020202030204" pitchFamily="34" charset="0"/>
                <a:cs typeface="Georgia"/>
              </a:rPr>
              <a:t>Model </a:t>
            </a:r>
            <a:r>
              <a:rPr sz="2600" b="1" spc="-145" dirty="0">
                <a:latin typeface="Arial Narrow" panose="020B0606020202030204" pitchFamily="34" charset="0"/>
                <a:cs typeface="Georgia"/>
              </a:rPr>
              <a:t>,Use </a:t>
            </a:r>
            <a:r>
              <a:rPr sz="2600" b="1" spc="-135" dirty="0">
                <a:latin typeface="Arial Narrow" panose="020B0606020202030204" pitchFamily="34" charset="0"/>
                <a:cs typeface="Georgia"/>
              </a:rPr>
              <a:t>Case </a:t>
            </a:r>
            <a:r>
              <a:rPr sz="2600" b="1" spc="-150" dirty="0">
                <a:latin typeface="Arial Narrow" panose="020B0606020202030204" pitchFamily="34" charset="0"/>
                <a:cs typeface="Georgia"/>
              </a:rPr>
              <a:t>Diagrams, </a:t>
            </a:r>
            <a:r>
              <a:rPr sz="2600" b="1" spc="-145" dirty="0">
                <a:latin typeface="Arial Narrow" panose="020B0606020202030204" pitchFamily="34" charset="0"/>
                <a:cs typeface="Georgia"/>
              </a:rPr>
              <a:t>Sequence  </a:t>
            </a:r>
            <a:r>
              <a:rPr sz="2600" b="1" spc="-150" dirty="0">
                <a:latin typeface="Arial Narrow" panose="020B0606020202030204" pitchFamily="34" charset="0"/>
                <a:cs typeface="Georgia"/>
              </a:rPr>
              <a:t>Diagrams, </a:t>
            </a:r>
            <a:r>
              <a:rPr sz="2600" b="1" spc="-110" dirty="0">
                <a:latin typeface="Arial Narrow" panose="020B0606020202030204" pitchFamily="34" charset="0"/>
                <a:cs typeface="Georgia"/>
              </a:rPr>
              <a:t>Collaboration </a:t>
            </a:r>
            <a:r>
              <a:rPr sz="2600" b="1" spc="-150" dirty="0">
                <a:latin typeface="Arial Narrow" panose="020B0606020202030204" pitchFamily="34" charset="0"/>
                <a:cs typeface="Georgia"/>
              </a:rPr>
              <a:t>Diagrams, </a:t>
            </a:r>
            <a:r>
              <a:rPr sz="2600" b="1" spc="-130" dirty="0">
                <a:latin typeface="Arial Narrow" panose="020B0606020202030204" pitchFamily="34" charset="0"/>
                <a:cs typeface="Georgia"/>
              </a:rPr>
              <a:t>Statechart  </a:t>
            </a:r>
            <a:r>
              <a:rPr sz="2600" b="1" spc="-150" dirty="0">
                <a:latin typeface="Arial Narrow" panose="020B0606020202030204" pitchFamily="34" charset="0"/>
                <a:cs typeface="Georgia"/>
              </a:rPr>
              <a:t>Diagrams, Advanced </a:t>
            </a:r>
            <a:r>
              <a:rPr sz="2600" b="1" spc="-145" dirty="0">
                <a:latin typeface="Arial Narrow" panose="020B0606020202030204" pitchFamily="34" charset="0"/>
                <a:cs typeface="Georgia"/>
              </a:rPr>
              <a:t>States: </a:t>
            </a:r>
            <a:r>
              <a:rPr sz="2600" b="1" spc="-130" dirty="0">
                <a:latin typeface="Arial Narrow" panose="020B0606020202030204" pitchFamily="34" charset="0"/>
                <a:cs typeface="Georgia"/>
              </a:rPr>
              <a:t>Substates,  </a:t>
            </a:r>
            <a:r>
              <a:rPr sz="2600" b="1" spc="-125" dirty="0">
                <a:latin typeface="Arial Narrow" panose="020B0606020202030204" pitchFamily="34" charset="0"/>
                <a:cs typeface="Georgia"/>
              </a:rPr>
              <a:t>Superstates,Activity</a:t>
            </a:r>
            <a:r>
              <a:rPr sz="2600" b="1" spc="-130" dirty="0">
                <a:latin typeface="Arial Narrow" panose="020B0606020202030204" pitchFamily="34" charset="0"/>
                <a:cs typeface="Georgia"/>
              </a:rPr>
              <a:t> </a:t>
            </a:r>
            <a:r>
              <a:rPr sz="2600" b="1" spc="-150" dirty="0">
                <a:latin typeface="Arial Narrow" panose="020B0606020202030204" pitchFamily="34" charset="0"/>
                <a:cs typeface="Georgia"/>
              </a:rPr>
              <a:t>Diagrams.</a:t>
            </a:r>
            <a:endParaRPr sz="2600" dirty="0">
              <a:latin typeface="Arial Narrow" panose="020B0606020202030204" pitchFamily="34" charset="0"/>
              <a:cs typeface="Georgia"/>
            </a:endParaRPr>
          </a:p>
        </p:txBody>
      </p:sp>
      <p:sp>
        <p:nvSpPr>
          <p:cNvPr id="8" name="object 8"/>
          <p:cNvSpPr txBox="1">
            <a:spLocks noGrp="1"/>
          </p:cNvSpPr>
          <p:nvPr>
            <p:ph type="title"/>
          </p:nvPr>
        </p:nvSpPr>
        <p:spPr>
          <a:xfrm>
            <a:off x="1968500" y="1032510"/>
            <a:ext cx="6042660" cy="788035"/>
          </a:xfrm>
          <a:prstGeom prst="rect">
            <a:avLst/>
          </a:prstGeom>
        </p:spPr>
        <p:txBody>
          <a:bodyPr spcFirstLastPara="1" vert="horz" wrap="square" lIns="0" tIns="13335" rIns="0" bIns="0" rtlCol="0" anchor="t" anchorCtr="0">
            <a:spAutoFit/>
          </a:bodyPr>
          <a:lstStyle/>
          <a:p>
            <a:pPr marL="12700">
              <a:spcBef>
                <a:spcPts val="105"/>
              </a:spcBef>
            </a:pPr>
            <a:r>
              <a:rPr sz="5000" spc="-355" dirty="0"/>
              <a:t>Course </a:t>
            </a:r>
            <a:r>
              <a:rPr sz="5000" spc="-280" dirty="0"/>
              <a:t>Catalogue </a:t>
            </a:r>
            <a:r>
              <a:rPr sz="5000" spc="-135" dirty="0"/>
              <a:t>-</a:t>
            </a:r>
            <a:r>
              <a:rPr sz="5000" spc="-245" dirty="0"/>
              <a:t> </a:t>
            </a:r>
            <a:r>
              <a:rPr sz="5000" spc="-800" dirty="0"/>
              <a:t>HEC</a:t>
            </a:r>
            <a:endParaRPr sz="5000" dirty="0"/>
          </a:p>
        </p:txBody>
      </p:sp>
    </p:spTree>
    <p:extLst>
      <p:ext uri="{BB962C8B-B14F-4D97-AF65-F5344CB8AC3E}">
        <p14:creationId xmlns:p14="http://schemas.microsoft.com/office/powerpoint/2010/main" val="7549618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8"/>
          <p:cNvSpPr txBox="1">
            <a:spLocks noGrp="1"/>
          </p:cNvSpPr>
          <p:nvPr>
            <p:ph type="title"/>
          </p:nvPr>
        </p:nvSpPr>
        <p:spPr>
          <a:xfrm>
            <a:off x="415600" y="593367"/>
            <a:ext cx="11360700" cy="817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a:buNone/>
            </a:pPr>
            <a:r>
              <a:rPr lang="en-US"/>
              <a:t>Real-life Example</a:t>
            </a:r>
            <a:endParaRPr/>
          </a:p>
        </p:txBody>
      </p:sp>
      <p:sp>
        <p:nvSpPr>
          <p:cNvPr id="248" name="Google Shape;248;p38"/>
          <p:cNvSpPr txBox="1">
            <a:spLocks noGrp="1"/>
          </p:cNvSpPr>
          <p:nvPr>
            <p:ph type="body" idx="1"/>
          </p:nvPr>
        </p:nvSpPr>
        <p:spPr>
          <a:xfrm>
            <a:off x="415600" y="1562133"/>
            <a:ext cx="11360700" cy="4529700"/>
          </a:xfrm>
          <a:prstGeom prst="rect">
            <a:avLst/>
          </a:prstGeom>
          <a:noFill/>
          <a:ln>
            <a:noFill/>
          </a:ln>
        </p:spPr>
        <p:txBody>
          <a:bodyPr spcFirstLastPara="1" wrap="square" lIns="91425" tIns="45700" rIns="91425" bIns="45700" anchor="t" anchorCtr="0">
            <a:normAutofit/>
          </a:bodyPr>
          <a:lstStyle/>
          <a:p>
            <a:pPr marL="182880" lvl="0" indent="-182880" algn="l" rtl="0">
              <a:lnSpc>
                <a:spcPct val="100000"/>
              </a:lnSpc>
              <a:spcBef>
                <a:spcPts val="0"/>
              </a:spcBef>
              <a:spcAft>
                <a:spcPts val="0"/>
              </a:spcAft>
              <a:buSzPts val="1800"/>
              <a:buChar char="●"/>
            </a:pPr>
            <a:r>
              <a:rPr lang="en-US"/>
              <a:t>We can take a real-life example of an Air conditioner (AC). </a:t>
            </a:r>
            <a:endParaRPr/>
          </a:p>
          <a:p>
            <a:pPr marL="182880" lvl="0" indent="-182880" algn="l" rtl="0">
              <a:lnSpc>
                <a:spcPct val="100000"/>
              </a:lnSpc>
              <a:spcBef>
                <a:spcPts val="900"/>
              </a:spcBef>
              <a:spcAft>
                <a:spcPts val="0"/>
              </a:spcAft>
              <a:buSzPts val="1800"/>
              <a:buChar char="●"/>
            </a:pPr>
            <a:r>
              <a:rPr lang="en-US"/>
              <a:t>We have a remote control in order to control the various AC functions like start, stop, increase/decrease the temperature, control humidity, etc. </a:t>
            </a:r>
            <a:endParaRPr/>
          </a:p>
          <a:p>
            <a:pPr marL="182880" lvl="0" indent="-182880" algn="l" rtl="0">
              <a:lnSpc>
                <a:spcPct val="100000"/>
              </a:lnSpc>
              <a:spcBef>
                <a:spcPts val="900"/>
              </a:spcBef>
              <a:spcAft>
                <a:spcPts val="0"/>
              </a:spcAft>
              <a:buSzPts val="1800"/>
              <a:buChar char="●"/>
            </a:pPr>
            <a:r>
              <a:rPr lang="en-US"/>
              <a:t>We can control these functions just with a clock of a button but internally there is a complex logic that is implemented to perform these functions.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9"/>
          <p:cNvSpPr txBox="1">
            <a:spLocks noGrp="1"/>
          </p:cNvSpPr>
          <p:nvPr>
            <p:ph type="title"/>
          </p:nvPr>
        </p:nvSpPr>
        <p:spPr>
          <a:xfrm>
            <a:off x="415600" y="593367"/>
            <a:ext cx="11360700" cy="817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a:buNone/>
            </a:pPr>
            <a:r>
              <a:rPr lang="en-US"/>
              <a:t>Data Abstraction (Example)</a:t>
            </a:r>
            <a:endParaRPr/>
          </a:p>
        </p:txBody>
      </p:sp>
      <p:pic>
        <p:nvPicPr>
          <p:cNvPr id="254" name="Google Shape;254;p39"/>
          <p:cNvPicPr preferRelativeResize="0"/>
          <p:nvPr/>
        </p:nvPicPr>
        <p:blipFill rotWithShape="1">
          <a:blip r:embed="rId3">
            <a:alphaModFix/>
          </a:blip>
          <a:srcRect/>
          <a:stretch/>
        </p:blipFill>
        <p:spPr>
          <a:xfrm>
            <a:off x="4314568" y="2627870"/>
            <a:ext cx="3200400" cy="3377513"/>
          </a:xfrm>
          <a:prstGeom prst="rect">
            <a:avLst/>
          </a:prstGeom>
          <a:noFill/>
          <a:ln>
            <a:noFill/>
          </a:ln>
        </p:spPr>
      </p:pic>
      <p:sp>
        <p:nvSpPr>
          <p:cNvPr id="255" name="Google Shape;255;p39"/>
          <p:cNvSpPr txBox="1">
            <a:spLocks noGrp="1"/>
          </p:cNvSpPr>
          <p:nvPr>
            <p:ph type="body" idx="1"/>
          </p:nvPr>
        </p:nvSpPr>
        <p:spPr>
          <a:xfrm>
            <a:off x="415600" y="1562133"/>
            <a:ext cx="11360700" cy="4529700"/>
          </a:xfrm>
          <a:prstGeom prst="rect">
            <a:avLst/>
          </a:prstGeom>
          <a:noFill/>
          <a:ln>
            <a:noFill/>
          </a:ln>
        </p:spPr>
        <p:txBody>
          <a:bodyPr spcFirstLastPara="1" wrap="square" lIns="121900" tIns="121900" rIns="121900" bIns="121900" anchor="t" anchorCtr="0">
            <a:normAutofit/>
          </a:bodyPr>
          <a:lstStyle/>
          <a:p>
            <a:pPr marL="0" lvl="0" indent="0" algn="l" rtl="0">
              <a:lnSpc>
                <a:spcPct val="115000"/>
              </a:lnSpc>
              <a:spcBef>
                <a:spcPts val="0"/>
              </a:spcBef>
              <a:spcAft>
                <a:spcPts val="1600"/>
              </a:spcAft>
              <a:buSzPts val="2400"/>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0"/>
          <p:cNvSpPr txBox="1">
            <a:spLocks noGrp="1"/>
          </p:cNvSpPr>
          <p:nvPr>
            <p:ph type="title"/>
          </p:nvPr>
        </p:nvSpPr>
        <p:spPr>
          <a:xfrm>
            <a:off x="415600" y="593367"/>
            <a:ext cx="11360700" cy="817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a:buNone/>
            </a:pPr>
            <a:r>
              <a:rPr lang="en-US"/>
              <a:t>Example-Data Abstraction</a:t>
            </a:r>
            <a:endParaRPr/>
          </a:p>
        </p:txBody>
      </p:sp>
      <p:pic>
        <p:nvPicPr>
          <p:cNvPr id="261" name="Google Shape;261;p40"/>
          <p:cNvPicPr preferRelativeResize="0">
            <a:picLocks noGrp="1"/>
          </p:cNvPicPr>
          <p:nvPr>
            <p:ph type="body" idx="1"/>
          </p:nvPr>
        </p:nvPicPr>
        <p:blipFill rotWithShape="1">
          <a:blip r:embed="rId3">
            <a:alphaModFix/>
          </a:blip>
          <a:srcRect l="12187" t="14458" r="43268" b="32992"/>
          <a:stretch/>
        </p:blipFill>
        <p:spPr>
          <a:xfrm>
            <a:off x="415600" y="1562133"/>
            <a:ext cx="11360700" cy="4529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1"/>
          <p:cNvSpPr txBox="1">
            <a:spLocks noGrp="1"/>
          </p:cNvSpPr>
          <p:nvPr>
            <p:ph type="title"/>
          </p:nvPr>
        </p:nvSpPr>
        <p:spPr>
          <a:xfrm>
            <a:off x="415600" y="593367"/>
            <a:ext cx="11360700" cy="817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a:buNone/>
            </a:pPr>
            <a:r>
              <a:rPr lang="en-US"/>
              <a:t>Advantages of Information Hiding</a:t>
            </a:r>
            <a:endParaRPr/>
          </a:p>
        </p:txBody>
      </p:sp>
      <p:sp>
        <p:nvSpPr>
          <p:cNvPr id="267" name="Google Shape;267;p41"/>
          <p:cNvSpPr txBox="1">
            <a:spLocks noGrp="1"/>
          </p:cNvSpPr>
          <p:nvPr>
            <p:ph type="body" idx="1"/>
          </p:nvPr>
        </p:nvSpPr>
        <p:spPr>
          <a:xfrm>
            <a:off x="415600" y="1562133"/>
            <a:ext cx="11360700" cy="4529700"/>
          </a:xfrm>
          <a:prstGeom prst="rect">
            <a:avLst/>
          </a:prstGeom>
          <a:noFill/>
          <a:ln>
            <a:noFill/>
          </a:ln>
        </p:spPr>
        <p:txBody>
          <a:bodyPr spcFirstLastPara="1" wrap="square" lIns="91425" tIns="45700" rIns="91425" bIns="45700" anchor="t" anchorCtr="0">
            <a:normAutofit/>
          </a:bodyPr>
          <a:lstStyle/>
          <a:p>
            <a:pPr marL="182880" lvl="0" indent="-182880" algn="l" rtl="0">
              <a:lnSpc>
                <a:spcPct val="100000"/>
              </a:lnSpc>
              <a:spcBef>
                <a:spcPts val="0"/>
              </a:spcBef>
              <a:spcAft>
                <a:spcPts val="0"/>
              </a:spcAft>
              <a:buSzPts val="1800"/>
              <a:buChar char="●"/>
            </a:pPr>
            <a:r>
              <a:rPr lang="en-US"/>
              <a:t>Simplifies the model by hiding implementation details</a:t>
            </a:r>
            <a:endParaRPr/>
          </a:p>
          <a:p>
            <a:pPr marL="182880" lvl="0" indent="-68578" algn="l" rtl="0">
              <a:lnSpc>
                <a:spcPct val="100000"/>
              </a:lnSpc>
              <a:spcBef>
                <a:spcPts val="900"/>
              </a:spcBef>
              <a:spcAft>
                <a:spcPts val="0"/>
              </a:spcAft>
              <a:buSzPts val="1800"/>
              <a:buNone/>
            </a:pPr>
            <a:endParaRPr/>
          </a:p>
          <a:p>
            <a:pPr marL="182880" lvl="0" indent="-182880" algn="l" rtl="0">
              <a:lnSpc>
                <a:spcPct val="100000"/>
              </a:lnSpc>
              <a:spcBef>
                <a:spcPts val="900"/>
              </a:spcBef>
              <a:spcAft>
                <a:spcPts val="0"/>
              </a:spcAft>
              <a:buSzPts val="1800"/>
              <a:buChar char="●"/>
            </a:pPr>
            <a:r>
              <a:rPr lang="en-US"/>
              <a:t>Prevents accidental access</a:t>
            </a:r>
            <a:endParaRPr/>
          </a:p>
          <a:p>
            <a:pPr marL="182880" lvl="0" indent="-68578" algn="l" rtl="0">
              <a:lnSpc>
                <a:spcPct val="100000"/>
              </a:lnSpc>
              <a:spcBef>
                <a:spcPts val="900"/>
              </a:spcBef>
              <a:spcAft>
                <a:spcPts val="0"/>
              </a:spcAft>
              <a:buSzPts val="1800"/>
              <a:buNone/>
            </a:pPr>
            <a:endParaRPr/>
          </a:p>
          <a:p>
            <a:pPr marL="182880" lvl="0" indent="-182880" algn="l" rtl="0">
              <a:lnSpc>
                <a:spcPct val="100000"/>
              </a:lnSpc>
              <a:spcBef>
                <a:spcPts val="900"/>
              </a:spcBef>
              <a:spcAft>
                <a:spcPts val="0"/>
              </a:spcAft>
              <a:buSzPts val="1800"/>
              <a:buChar char="●"/>
            </a:pPr>
            <a:r>
              <a:rPr lang="en-US"/>
              <a:t>Prevents illegal access or manipulation</a:t>
            </a:r>
            <a:endParaRPr/>
          </a:p>
          <a:p>
            <a:pPr marL="182880" lvl="0" indent="-68578" algn="l" rtl="0">
              <a:lnSpc>
                <a:spcPct val="100000"/>
              </a:lnSpc>
              <a:spcBef>
                <a:spcPts val="900"/>
              </a:spcBef>
              <a:spcAft>
                <a:spcPts val="0"/>
              </a:spcAft>
              <a:buSzPts val="1800"/>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2"/>
          <p:cNvSpPr txBox="1">
            <a:spLocks noGrp="1"/>
          </p:cNvSpPr>
          <p:nvPr>
            <p:ph type="title"/>
          </p:nvPr>
        </p:nvSpPr>
        <p:spPr>
          <a:xfrm>
            <a:off x="415600" y="593367"/>
            <a:ext cx="11360700" cy="817500"/>
          </a:xfrm>
          <a:prstGeom prst="rect">
            <a:avLst/>
          </a:prstGeom>
          <a:noFill/>
          <a:ln>
            <a:noFill/>
          </a:ln>
        </p:spPr>
        <p:txBody>
          <a:bodyPr spcFirstLastPara="1" wrap="square" lIns="121900" tIns="121900" rIns="121900" bIns="121900" anchor="t" anchorCtr="0">
            <a:normAutofit fontScale="90000"/>
          </a:bodyPr>
          <a:lstStyle/>
          <a:p>
            <a:pPr marL="0" lvl="0" indent="0" algn="l" rtl="0">
              <a:lnSpc>
                <a:spcPct val="100000"/>
              </a:lnSpc>
              <a:spcBef>
                <a:spcPts val="0"/>
              </a:spcBef>
              <a:spcAft>
                <a:spcPts val="0"/>
              </a:spcAft>
              <a:buSzPct val="111111"/>
              <a:buNone/>
            </a:pPr>
            <a:endParaRPr/>
          </a:p>
        </p:txBody>
      </p:sp>
      <p:pic>
        <p:nvPicPr>
          <p:cNvPr id="274" name="Google Shape;274;p42"/>
          <p:cNvPicPr preferRelativeResize="0"/>
          <p:nvPr/>
        </p:nvPicPr>
        <p:blipFill rotWithShape="1">
          <a:blip r:embed="rId3">
            <a:alphaModFix/>
          </a:blip>
          <a:srcRect t="8650"/>
          <a:stretch/>
        </p:blipFill>
        <p:spPr>
          <a:xfrm>
            <a:off x="1972650" y="1705708"/>
            <a:ext cx="7682448" cy="426524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3"/>
          <p:cNvSpPr txBox="1">
            <a:spLocks noGrp="1"/>
          </p:cNvSpPr>
          <p:nvPr>
            <p:ph type="title"/>
          </p:nvPr>
        </p:nvSpPr>
        <p:spPr>
          <a:xfrm>
            <a:off x="415600" y="593367"/>
            <a:ext cx="11360700" cy="817500"/>
          </a:xfrm>
          <a:prstGeom prst="rect">
            <a:avLst/>
          </a:prstGeom>
          <a:noFill/>
          <a:ln>
            <a:noFill/>
          </a:ln>
        </p:spPr>
        <p:txBody>
          <a:bodyPr spcFirstLastPara="1" wrap="square" lIns="121900" tIns="121900" rIns="121900" bIns="121900" anchor="t" anchorCtr="0">
            <a:normAutofit fontScale="90000"/>
          </a:bodyPr>
          <a:lstStyle/>
          <a:p>
            <a:pPr marL="0" lvl="0" indent="0" algn="l" rtl="0">
              <a:lnSpc>
                <a:spcPct val="100000"/>
              </a:lnSpc>
              <a:spcBef>
                <a:spcPts val="0"/>
              </a:spcBef>
              <a:spcAft>
                <a:spcPts val="0"/>
              </a:spcAft>
              <a:buSzPct val="111111"/>
              <a:buNone/>
            </a:pPr>
            <a:r>
              <a:rPr lang="en-US"/>
              <a:t>Procedural vs OOP</a:t>
            </a:r>
            <a:endParaRPr/>
          </a:p>
        </p:txBody>
      </p:sp>
      <p:sp>
        <p:nvSpPr>
          <p:cNvPr id="281" name="Google Shape;281;p43"/>
          <p:cNvSpPr txBox="1">
            <a:spLocks noGrp="1"/>
          </p:cNvSpPr>
          <p:nvPr>
            <p:ph type="body" idx="1"/>
          </p:nvPr>
        </p:nvSpPr>
        <p:spPr>
          <a:xfrm>
            <a:off x="415600" y="1562133"/>
            <a:ext cx="11360700" cy="4529700"/>
          </a:xfrm>
          <a:prstGeom prst="rect">
            <a:avLst/>
          </a:prstGeom>
          <a:noFill/>
          <a:ln>
            <a:noFill/>
          </a:ln>
        </p:spPr>
        <p:txBody>
          <a:bodyPr spcFirstLastPara="1" wrap="square" lIns="121900" tIns="121900" rIns="121900" bIns="121900" anchor="t" anchorCtr="0">
            <a:normAutofit fontScale="85000" lnSpcReduction="20000"/>
          </a:bodyPr>
          <a:lstStyle/>
          <a:p>
            <a:pPr marL="0" lvl="0" indent="0" algn="l" rtl="0">
              <a:lnSpc>
                <a:spcPct val="115000"/>
              </a:lnSpc>
              <a:spcBef>
                <a:spcPts val="0"/>
              </a:spcBef>
              <a:spcAft>
                <a:spcPts val="0"/>
              </a:spcAft>
              <a:buSzPct val="117646"/>
              <a:buNone/>
            </a:pPr>
            <a:r>
              <a:rPr lang="en-US">
                <a:latin typeface="Times New Roman"/>
                <a:ea typeface="Times New Roman"/>
                <a:cs typeface="Times New Roman"/>
                <a:sym typeface="Times New Roman"/>
              </a:rPr>
              <a:t>Flexibility</a:t>
            </a:r>
            <a:endParaRPr>
              <a:latin typeface="Times New Roman"/>
              <a:ea typeface="Times New Roman"/>
              <a:cs typeface="Times New Roman"/>
              <a:sym typeface="Times New Roman"/>
            </a:endParaRPr>
          </a:p>
          <a:p>
            <a:pPr marL="0" lvl="0" indent="0" algn="l" rtl="0">
              <a:lnSpc>
                <a:spcPct val="115000"/>
              </a:lnSpc>
              <a:spcBef>
                <a:spcPts val="1600"/>
              </a:spcBef>
              <a:spcAft>
                <a:spcPts val="0"/>
              </a:spcAft>
              <a:buSzPct val="117646"/>
              <a:buNone/>
            </a:pPr>
            <a:r>
              <a:rPr lang="en-US">
                <a:latin typeface="Times New Roman"/>
                <a:ea typeface="Times New Roman"/>
                <a:cs typeface="Times New Roman"/>
                <a:sym typeface="Times New Roman"/>
              </a:rPr>
              <a:t>Object-oriented programming provides flexibility for your codebase through inheritance and polymorphism. Classes and objects (depending on the language) can also share properties and methods through inheritance. The child class or object inherits everything from its parent. When a child redefines something inherited from a parent, it is polymorphism.</a:t>
            </a:r>
            <a:endParaRPr>
              <a:latin typeface="Times New Roman"/>
              <a:ea typeface="Times New Roman"/>
              <a:cs typeface="Times New Roman"/>
              <a:sym typeface="Times New Roman"/>
            </a:endParaRPr>
          </a:p>
          <a:p>
            <a:pPr marL="0" lvl="0" indent="0" algn="l" rtl="0">
              <a:lnSpc>
                <a:spcPct val="115000"/>
              </a:lnSpc>
              <a:spcBef>
                <a:spcPts val="1600"/>
              </a:spcBef>
              <a:spcAft>
                <a:spcPts val="0"/>
              </a:spcAft>
              <a:buSzPct val="117646"/>
              <a:buNone/>
            </a:pPr>
            <a:endParaRPr>
              <a:latin typeface="Times New Roman"/>
              <a:ea typeface="Times New Roman"/>
              <a:cs typeface="Times New Roman"/>
              <a:sym typeface="Times New Roman"/>
            </a:endParaRPr>
          </a:p>
          <a:p>
            <a:pPr marL="0" lvl="0" indent="0" algn="l" rtl="0">
              <a:lnSpc>
                <a:spcPct val="115000"/>
              </a:lnSpc>
              <a:spcBef>
                <a:spcPts val="1600"/>
              </a:spcBef>
              <a:spcAft>
                <a:spcPts val="1600"/>
              </a:spcAft>
              <a:buSzPct val="117646"/>
              <a:buNone/>
            </a:pPr>
            <a:r>
              <a:rPr lang="en-US">
                <a:latin typeface="Times New Roman"/>
                <a:ea typeface="Times New Roman"/>
                <a:cs typeface="Times New Roman"/>
                <a:sym typeface="Times New Roman"/>
              </a:rPr>
              <a:t>Example: If you have an object called vehicle with a property of number of wheels and a method called drive, then you could create a child object called motorcycle. motorcycle would inherit drive and number of wheels, but you could update number of wheels to have a value of “2." If you ever update the method called drive on the vehicle object, then every child object (like motorcycle, scooter, or bus) would have the new drive method.</a:t>
            </a:r>
            <a:endParaRPr>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8"/>
          <p:cNvSpPr txBox="1">
            <a:spLocks noGrp="1"/>
          </p:cNvSpPr>
          <p:nvPr>
            <p:ph type="title"/>
          </p:nvPr>
        </p:nvSpPr>
        <p:spPr>
          <a:xfrm>
            <a:off x="415600" y="593367"/>
            <a:ext cx="11360700" cy="817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Times New Roman"/>
              <a:buNone/>
            </a:pPr>
            <a:r>
              <a:rPr lang="en-US" b="1">
                <a:latin typeface="Times New Roman"/>
                <a:ea typeface="Times New Roman"/>
                <a:cs typeface="Times New Roman"/>
                <a:sym typeface="Times New Roman"/>
              </a:rPr>
              <a:t>Access Specifiers</a:t>
            </a:r>
            <a:endParaRPr/>
          </a:p>
        </p:txBody>
      </p:sp>
      <p:sp>
        <p:nvSpPr>
          <p:cNvPr id="312" name="Google Shape;312;p48"/>
          <p:cNvSpPr txBox="1">
            <a:spLocks noGrp="1"/>
          </p:cNvSpPr>
          <p:nvPr>
            <p:ph type="body" idx="1"/>
          </p:nvPr>
        </p:nvSpPr>
        <p:spPr>
          <a:xfrm>
            <a:off x="415600" y="1562133"/>
            <a:ext cx="5522062" cy="4529700"/>
          </a:xfrm>
          <a:prstGeom prst="rect">
            <a:avLst/>
          </a:prstGeom>
          <a:noFill/>
          <a:ln>
            <a:noFill/>
          </a:ln>
        </p:spPr>
        <p:txBody>
          <a:bodyPr spcFirstLastPara="1" wrap="square" lIns="91425" tIns="45700" rIns="91425" bIns="45700" anchor="t" anchorCtr="0">
            <a:normAutofit/>
          </a:bodyPr>
          <a:lstStyle/>
          <a:p>
            <a:pPr marL="182880" lvl="0" indent="-182880" algn="just" rtl="0">
              <a:lnSpc>
                <a:spcPct val="100000"/>
              </a:lnSpc>
              <a:spcBef>
                <a:spcPts val="0"/>
              </a:spcBef>
              <a:spcAft>
                <a:spcPts val="0"/>
              </a:spcAft>
              <a:buSzPts val="1800"/>
              <a:buChar char="●"/>
            </a:pPr>
            <a:r>
              <a:rPr lang="en-US">
                <a:latin typeface="Times New Roman"/>
                <a:ea typeface="Times New Roman"/>
                <a:cs typeface="Times New Roman"/>
                <a:sym typeface="Times New Roman"/>
              </a:rPr>
              <a:t>The class members that have been declared as private can be accessed only from within the class. This facilitates data hiding which is also one of the key features of object-oriented programming.</a:t>
            </a:r>
            <a:endParaRPr/>
          </a:p>
          <a:p>
            <a:pPr marL="182880" lvl="0" indent="-182880" algn="just" rtl="0">
              <a:lnSpc>
                <a:spcPct val="100000"/>
              </a:lnSpc>
              <a:spcBef>
                <a:spcPts val="900"/>
              </a:spcBef>
              <a:spcAft>
                <a:spcPts val="0"/>
              </a:spcAft>
              <a:buSzPts val="1800"/>
              <a:buChar char="●"/>
            </a:pPr>
            <a:r>
              <a:rPr lang="en-US">
                <a:latin typeface="Times New Roman"/>
                <a:ea typeface="Times New Roman"/>
                <a:cs typeface="Times New Roman"/>
                <a:sym typeface="Times New Roman"/>
              </a:rPr>
              <a:t>The class members that has been declared as protected are accessible within the class and also in the derived class.</a:t>
            </a:r>
            <a:endParaRPr/>
          </a:p>
          <a:p>
            <a:pPr marL="182880" lvl="0" indent="-182880" algn="just" rtl="0">
              <a:lnSpc>
                <a:spcPct val="100000"/>
              </a:lnSpc>
              <a:spcBef>
                <a:spcPts val="900"/>
              </a:spcBef>
              <a:spcAft>
                <a:spcPts val="0"/>
              </a:spcAft>
              <a:buSzPts val="1800"/>
              <a:buChar char="●"/>
            </a:pPr>
            <a:r>
              <a:rPr lang="en-US">
                <a:latin typeface="Times New Roman"/>
                <a:ea typeface="Times New Roman"/>
                <a:cs typeface="Times New Roman"/>
                <a:sym typeface="Times New Roman"/>
              </a:rPr>
              <a:t> Public members can be accessed from outside of class as we</a:t>
            </a:r>
            <a:endParaRPr/>
          </a:p>
          <a:p>
            <a:pPr marL="182880" lvl="0" indent="-68578" algn="just" rtl="0">
              <a:lnSpc>
                <a:spcPct val="100000"/>
              </a:lnSpc>
              <a:spcBef>
                <a:spcPts val="900"/>
              </a:spcBef>
              <a:spcAft>
                <a:spcPts val="0"/>
              </a:spcAft>
              <a:buSzPts val="1800"/>
              <a:buNone/>
            </a:pPr>
            <a:endParaRPr>
              <a:latin typeface="Times New Roman"/>
              <a:ea typeface="Times New Roman"/>
              <a:cs typeface="Times New Roman"/>
              <a:sym typeface="Times New Roman"/>
            </a:endParaRPr>
          </a:p>
        </p:txBody>
      </p:sp>
      <p:sp>
        <p:nvSpPr>
          <p:cNvPr id="313" name="Google Shape;313;p48"/>
          <p:cNvSpPr/>
          <p:nvPr/>
        </p:nvSpPr>
        <p:spPr>
          <a:xfrm>
            <a:off x="6693724" y="1404212"/>
            <a:ext cx="4777839" cy="3693319"/>
          </a:xfrm>
          <a:prstGeom prst="rect">
            <a:avLst/>
          </a:prstGeom>
          <a:gradFill>
            <a:gsLst>
              <a:gs pos="0">
                <a:srgbClr val="61A39F"/>
              </a:gs>
              <a:gs pos="50000">
                <a:srgbClr val="5FA39F"/>
              </a:gs>
              <a:gs pos="100000">
                <a:srgbClr val="5EA29E"/>
              </a:gs>
            </a:gsLst>
            <a:lin ang="5400000" scaled="0"/>
          </a:gradFill>
          <a:ln w="9525" cap="flat" cmpd="sng">
            <a:solidFill>
              <a:schemeClr val="accent6"/>
            </a:solidFill>
            <a:prstDash val="solid"/>
            <a:round/>
            <a:headEnd type="none" w="sm" len="sm"/>
            <a:tailEnd type="none" w="sm" len="sm"/>
          </a:ln>
          <a:effectLst>
            <a:outerShdw blurRad="38100" dist="12700" dir="5400000" algn="ctr" rotWithShape="0">
              <a:srgbClr val="000000">
                <a:alpha val="6196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Times New Roman"/>
                <a:ea typeface="Times New Roman"/>
                <a:cs typeface="Times New Roman"/>
                <a:sym typeface="Times New Roman"/>
              </a:rPr>
              <a:t>class MyClass {</a:t>
            </a:r>
            <a:br>
              <a:rPr lang="en-US" sz="1800" b="0" i="0" u="none" strike="noStrike" cap="none">
                <a:solidFill>
                  <a:schemeClr val="lt1"/>
                </a:solidFill>
                <a:latin typeface="Times New Roman"/>
                <a:ea typeface="Times New Roman"/>
                <a:cs typeface="Times New Roman"/>
                <a:sym typeface="Times New Roman"/>
              </a:rPr>
            </a:br>
            <a:r>
              <a:rPr lang="en-US" sz="1800" b="0" i="0" u="none" strike="noStrike" cap="none">
                <a:solidFill>
                  <a:schemeClr val="lt1"/>
                </a:solidFill>
                <a:latin typeface="Times New Roman"/>
                <a:ea typeface="Times New Roman"/>
                <a:cs typeface="Times New Roman"/>
                <a:sym typeface="Times New Roman"/>
              </a:rPr>
              <a:t>  </a:t>
            </a:r>
            <a:r>
              <a:rPr lang="en-US" sz="1800" b="1" i="0" u="none" strike="noStrike" cap="none">
                <a:solidFill>
                  <a:schemeClr val="lt1"/>
                </a:solidFill>
                <a:latin typeface="Times New Roman"/>
                <a:ea typeface="Times New Roman"/>
                <a:cs typeface="Times New Roman"/>
                <a:sym typeface="Times New Roman"/>
              </a:rPr>
              <a:t>public:</a:t>
            </a:r>
            <a:r>
              <a:rPr lang="en-US" sz="1800" b="0" i="0" u="none" strike="noStrike" cap="none">
                <a:solidFill>
                  <a:schemeClr val="lt1"/>
                </a:solidFill>
                <a:latin typeface="Times New Roman"/>
                <a:ea typeface="Times New Roman"/>
                <a:cs typeface="Times New Roman"/>
                <a:sym typeface="Times New Roman"/>
              </a:rPr>
              <a:t>    // Public access specifier</a:t>
            </a:r>
            <a:br>
              <a:rPr lang="en-US" sz="1800" b="0" i="0" u="none" strike="noStrike" cap="none">
                <a:solidFill>
                  <a:schemeClr val="lt1"/>
                </a:solidFill>
                <a:latin typeface="Times New Roman"/>
                <a:ea typeface="Times New Roman"/>
                <a:cs typeface="Times New Roman"/>
                <a:sym typeface="Times New Roman"/>
              </a:rPr>
            </a:br>
            <a:r>
              <a:rPr lang="en-US" sz="1800" b="0" i="0" u="none" strike="noStrike" cap="none">
                <a:solidFill>
                  <a:schemeClr val="lt1"/>
                </a:solidFill>
                <a:latin typeface="Times New Roman"/>
                <a:ea typeface="Times New Roman"/>
                <a:cs typeface="Times New Roman"/>
                <a:sym typeface="Times New Roman"/>
              </a:rPr>
              <a:t>    int x;   // Public attribute</a:t>
            </a:r>
            <a:br>
              <a:rPr lang="en-US" sz="1800" b="0" i="0" u="none" strike="noStrike" cap="none">
                <a:solidFill>
                  <a:schemeClr val="lt1"/>
                </a:solidFill>
                <a:latin typeface="Times New Roman"/>
                <a:ea typeface="Times New Roman"/>
                <a:cs typeface="Times New Roman"/>
                <a:sym typeface="Times New Roman"/>
              </a:rPr>
            </a:br>
            <a:r>
              <a:rPr lang="en-US" sz="1800" b="0" i="0" u="none" strike="noStrike" cap="none">
                <a:solidFill>
                  <a:schemeClr val="lt1"/>
                </a:solidFill>
                <a:latin typeface="Times New Roman"/>
                <a:ea typeface="Times New Roman"/>
                <a:cs typeface="Times New Roman"/>
                <a:sym typeface="Times New Roman"/>
              </a:rPr>
              <a:t>  </a:t>
            </a:r>
            <a:r>
              <a:rPr lang="en-US" sz="1800" b="1" i="0" u="none" strike="noStrike" cap="none">
                <a:solidFill>
                  <a:schemeClr val="lt1"/>
                </a:solidFill>
                <a:latin typeface="Times New Roman"/>
                <a:ea typeface="Times New Roman"/>
                <a:cs typeface="Times New Roman"/>
                <a:sym typeface="Times New Roman"/>
              </a:rPr>
              <a:t>private:</a:t>
            </a:r>
            <a:r>
              <a:rPr lang="en-US" sz="1800" b="0" i="0" u="none" strike="noStrike" cap="none">
                <a:solidFill>
                  <a:schemeClr val="lt1"/>
                </a:solidFill>
                <a:latin typeface="Times New Roman"/>
                <a:ea typeface="Times New Roman"/>
                <a:cs typeface="Times New Roman"/>
                <a:sym typeface="Times New Roman"/>
              </a:rPr>
              <a:t>   // Private access specifier</a:t>
            </a:r>
            <a:br>
              <a:rPr lang="en-US" sz="1800" b="0" i="0" u="none" strike="noStrike" cap="none">
                <a:solidFill>
                  <a:schemeClr val="lt1"/>
                </a:solidFill>
                <a:latin typeface="Times New Roman"/>
                <a:ea typeface="Times New Roman"/>
                <a:cs typeface="Times New Roman"/>
                <a:sym typeface="Times New Roman"/>
              </a:rPr>
            </a:br>
            <a:r>
              <a:rPr lang="en-US" sz="1800" b="0" i="0" u="none" strike="noStrike" cap="none">
                <a:solidFill>
                  <a:schemeClr val="lt1"/>
                </a:solidFill>
                <a:latin typeface="Times New Roman"/>
                <a:ea typeface="Times New Roman"/>
                <a:cs typeface="Times New Roman"/>
                <a:sym typeface="Times New Roman"/>
              </a:rPr>
              <a:t>    int y;   // Private attribute</a:t>
            </a:r>
            <a:br>
              <a:rPr lang="en-US" sz="1800" b="0" i="0" u="none" strike="noStrike" cap="none">
                <a:solidFill>
                  <a:schemeClr val="lt1"/>
                </a:solidFill>
                <a:latin typeface="Times New Roman"/>
                <a:ea typeface="Times New Roman"/>
                <a:cs typeface="Times New Roman"/>
                <a:sym typeface="Times New Roman"/>
              </a:rPr>
            </a:br>
            <a:r>
              <a:rPr lang="en-US" sz="1800" b="0" i="0" u="none" strike="noStrike" cap="none">
                <a:solidFill>
                  <a:schemeClr val="lt1"/>
                </a:solidFill>
                <a:latin typeface="Times New Roman"/>
                <a:ea typeface="Times New Roman"/>
                <a:cs typeface="Times New Roman"/>
                <a:sym typeface="Times New Roman"/>
              </a:rPr>
              <a:t>};</a:t>
            </a:r>
            <a:br>
              <a:rPr lang="en-US" sz="1800" b="0" i="0" u="none" strike="noStrike" cap="none">
                <a:solidFill>
                  <a:schemeClr val="lt1"/>
                </a:solidFill>
                <a:latin typeface="Times New Roman"/>
                <a:ea typeface="Times New Roman"/>
                <a:cs typeface="Times New Roman"/>
                <a:sym typeface="Times New Roman"/>
              </a:rPr>
            </a:br>
            <a:r>
              <a:rPr lang="en-US" sz="1800" b="0" i="0" u="none" strike="noStrike" cap="none">
                <a:solidFill>
                  <a:schemeClr val="lt1"/>
                </a:solidFill>
                <a:latin typeface="Times New Roman"/>
                <a:ea typeface="Times New Roman"/>
                <a:cs typeface="Times New Roman"/>
                <a:sym typeface="Times New Roman"/>
              </a:rPr>
              <a:t/>
            </a:r>
            <a:br>
              <a:rPr lang="en-US" sz="1800" b="0" i="0" u="none" strike="noStrike" cap="none">
                <a:solidFill>
                  <a:schemeClr val="lt1"/>
                </a:solidFill>
                <a:latin typeface="Times New Roman"/>
                <a:ea typeface="Times New Roman"/>
                <a:cs typeface="Times New Roman"/>
                <a:sym typeface="Times New Roman"/>
              </a:rPr>
            </a:br>
            <a:r>
              <a:rPr lang="en-US" sz="1800" b="0" i="0" u="none" strike="noStrike" cap="none">
                <a:solidFill>
                  <a:schemeClr val="lt1"/>
                </a:solidFill>
                <a:latin typeface="Times New Roman"/>
                <a:ea typeface="Times New Roman"/>
                <a:cs typeface="Times New Roman"/>
                <a:sym typeface="Times New Roman"/>
              </a:rPr>
              <a:t>int main() {</a:t>
            </a:r>
            <a:br>
              <a:rPr lang="en-US" sz="1800" b="0" i="0" u="none" strike="noStrike" cap="none">
                <a:solidFill>
                  <a:schemeClr val="lt1"/>
                </a:solidFill>
                <a:latin typeface="Times New Roman"/>
                <a:ea typeface="Times New Roman"/>
                <a:cs typeface="Times New Roman"/>
                <a:sym typeface="Times New Roman"/>
              </a:rPr>
            </a:br>
            <a:r>
              <a:rPr lang="en-US" sz="1800" b="0" i="0" u="none" strike="noStrike" cap="none">
                <a:solidFill>
                  <a:schemeClr val="lt1"/>
                </a:solidFill>
                <a:latin typeface="Times New Roman"/>
                <a:ea typeface="Times New Roman"/>
                <a:cs typeface="Times New Roman"/>
                <a:sym typeface="Times New Roman"/>
              </a:rPr>
              <a:t>  MyClass myObj;</a:t>
            </a:r>
            <a:br>
              <a:rPr lang="en-US" sz="1800" b="0" i="0" u="none" strike="noStrike" cap="none">
                <a:solidFill>
                  <a:schemeClr val="lt1"/>
                </a:solidFill>
                <a:latin typeface="Times New Roman"/>
                <a:ea typeface="Times New Roman"/>
                <a:cs typeface="Times New Roman"/>
                <a:sym typeface="Times New Roman"/>
              </a:rPr>
            </a:br>
            <a:r>
              <a:rPr lang="en-US" sz="1800" b="0" i="0" u="none" strike="noStrike" cap="none">
                <a:solidFill>
                  <a:schemeClr val="lt1"/>
                </a:solidFill>
                <a:latin typeface="Times New Roman"/>
                <a:ea typeface="Times New Roman"/>
                <a:cs typeface="Times New Roman"/>
                <a:sym typeface="Times New Roman"/>
              </a:rPr>
              <a:t>  myObj.x = 25;  // Allowed (public)</a:t>
            </a:r>
            <a:br>
              <a:rPr lang="en-US" sz="1800" b="0" i="0" u="none" strike="noStrike" cap="none">
                <a:solidFill>
                  <a:schemeClr val="lt1"/>
                </a:solidFill>
                <a:latin typeface="Times New Roman"/>
                <a:ea typeface="Times New Roman"/>
                <a:cs typeface="Times New Roman"/>
                <a:sym typeface="Times New Roman"/>
              </a:rPr>
            </a:br>
            <a:r>
              <a:rPr lang="en-US" sz="1800" b="0" i="0" u="none" strike="noStrike" cap="none">
                <a:solidFill>
                  <a:schemeClr val="lt1"/>
                </a:solidFill>
                <a:latin typeface="Times New Roman"/>
                <a:ea typeface="Times New Roman"/>
                <a:cs typeface="Times New Roman"/>
                <a:sym typeface="Times New Roman"/>
              </a:rPr>
              <a:t>  myObj.y = 50;  // Not allowed (private)</a:t>
            </a:r>
            <a:br>
              <a:rPr lang="en-US" sz="1800" b="0" i="0" u="none" strike="noStrike" cap="none">
                <a:solidFill>
                  <a:schemeClr val="lt1"/>
                </a:solidFill>
                <a:latin typeface="Times New Roman"/>
                <a:ea typeface="Times New Roman"/>
                <a:cs typeface="Times New Roman"/>
                <a:sym typeface="Times New Roman"/>
              </a:rPr>
            </a:br>
            <a:r>
              <a:rPr lang="en-US" sz="1800" b="0" i="0" u="none" strike="noStrike" cap="none">
                <a:solidFill>
                  <a:schemeClr val="lt1"/>
                </a:solidFill>
                <a:latin typeface="Times New Roman"/>
                <a:ea typeface="Times New Roman"/>
                <a:cs typeface="Times New Roman"/>
                <a:sym typeface="Times New Roman"/>
              </a:rPr>
              <a:t>  return 0;</a:t>
            </a:r>
            <a:br>
              <a:rPr lang="en-US" sz="1800" b="0" i="0" u="none" strike="noStrike" cap="none">
                <a:solidFill>
                  <a:schemeClr val="lt1"/>
                </a:solidFill>
                <a:latin typeface="Times New Roman"/>
                <a:ea typeface="Times New Roman"/>
                <a:cs typeface="Times New Roman"/>
                <a:sym typeface="Times New Roman"/>
              </a:rPr>
            </a:br>
            <a:r>
              <a:rPr lang="en-US" sz="1800" b="0" i="0" u="none" strike="noStrike" cap="none">
                <a:solidFill>
                  <a:schemeClr val="lt1"/>
                </a:solidFill>
                <a:latin typeface="Times New Roman"/>
                <a:ea typeface="Times New Roman"/>
                <a:cs typeface="Times New Roman"/>
                <a:sym typeface="Times New Roman"/>
              </a:rPr>
              <a:t>}</a:t>
            </a:r>
            <a:endParaRPr sz="1800" b="0" i="0" u="none" strike="noStrike" cap="none">
              <a:solidFill>
                <a:schemeClr val="lt1"/>
              </a:solidFill>
              <a:latin typeface="Times New Roman"/>
              <a:ea typeface="Times New Roman"/>
              <a:cs typeface="Times New Roman"/>
              <a:sym typeface="Times New Roman"/>
            </a:endParaRPr>
          </a:p>
        </p:txBody>
      </p:sp>
      <p:sp>
        <p:nvSpPr>
          <p:cNvPr id="314" name="Google Shape;314;p48"/>
          <p:cNvSpPr/>
          <p:nvPr/>
        </p:nvSpPr>
        <p:spPr>
          <a:xfrm>
            <a:off x="7116775" y="5524396"/>
            <a:ext cx="3749147" cy="369332"/>
          </a:xfrm>
          <a:prstGeom prst="rect">
            <a:avLst/>
          </a:prstGeom>
          <a:gradFill>
            <a:gsLst>
              <a:gs pos="0">
                <a:schemeClr val="dk1"/>
              </a:gs>
              <a:gs pos="50000">
                <a:schemeClr val="dk1"/>
              </a:gs>
              <a:gs pos="100000">
                <a:schemeClr val="dk1"/>
              </a:gs>
            </a:gsLst>
            <a:lin ang="5400000" scaled="0"/>
          </a:gradFill>
          <a:ln>
            <a:noFill/>
          </a:ln>
          <a:effectLst>
            <a:outerShdw blurRad="57150" dist="19050" dir="5400000" algn="ctr" rotWithShape="0">
              <a:srgbClr val="000000">
                <a:alpha val="6196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entury Gothic"/>
                <a:ea typeface="Century Gothic"/>
                <a:cs typeface="Century Gothic"/>
                <a:sym typeface="Century Gothic"/>
              </a:rPr>
              <a:t>error: y is private</a:t>
            </a:r>
            <a:endParaRPr sz="1800" b="0" i="0" u="none" strike="noStrike" cap="none">
              <a:solidFill>
                <a:schemeClr val="lt1"/>
              </a:solidFill>
              <a:latin typeface="Century Gothic"/>
              <a:ea typeface="Century Gothic"/>
              <a:cs typeface="Century Gothic"/>
              <a:sym typeface="Century Gothic"/>
            </a:endParaRPr>
          </a:p>
        </p:txBody>
      </p:sp>
      <p:sp>
        <p:nvSpPr>
          <p:cNvPr id="315" name="Google Shape;315;p48"/>
          <p:cNvSpPr txBox="1"/>
          <p:nvPr/>
        </p:nvSpPr>
        <p:spPr>
          <a:xfrm>
            <a:off x="5937662" y="5628904"/>
            <a:ext cx="104502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entury Gothic"/>
                <a:ea typeface="Century Gothic"/>
                <a:cs typeface="Century Gothic"/>
                <a:sym typeface="Century Gothic"/>
              </a:rPr>
              <a:t>OutPut</a:t>
            </a:r>
            <a:endParaRPr sz="1800" b="0" i="0" u="none" strike="noStrike" cap="none">
              <a:solidFill>
                <a:schemeClr val="dk1"/>
              </a:solidFill>
              <a:latin typeface="Century Gothic"/>
              <a:ea typeface="Century Gothic"/>
              <a:cs typeface="Century Gothic"/>
              <a:sym typeface="Century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Encapsulation</a:t>
            </a:r>
            <a:endParaRPr lang="en-US" dirty="0"/>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Encapsulation is a process of combining data members and functions in a single unit called class. </a:t>
            </a:r>
          </a:p>
          <a:p>
            <a:r>
              <a:rPr lang="en-US" dirty="0">
                <a:latin typeface="Times New Roman" panose="02020603050405020304" pitchFamily="18" charset="0"/>
                <a:cs typeface="Times New Roman" panose="02020603050405020304" pitchFamily="18" charset="0"/>
              </a:rPr>
              <a:t>This is to prevent the access to the data directly, the access to them is provided through the functions of the class. </a:t>
            </a:r>
          </a:p>
          <a:p>
            <a:r>
              <a:rPr lang="en-US" dirty="0">
                <a:latin typeface="Times New Roman" panose="02020603050405020304" pitchFamily="18" charset="0"/>
                <a:cs typeface="Times New Roman" panose="02020603050405020304" pitchFamily="18" charset="0"/>
              </a:rPr>
              <a:t>It is one of the popular feature of Object Oriented Programming(OOPs) that helps in data hiding.</a:t>
            </a:r>
          </a:p>
        </p:txBody>
      </p:sp>
      <p:pic>
        <p:nvPicPr>
          <p:cNvPr id="6" name="Picture 5"/>
          <p:cNvPicPr>
            <a:picLocks noChangeAspect="1"/>
          </p:cNvPicPr>
          <p:nvPr/>
        </p:nvPicPr>
        <p:blipFill rotWithShape="1">
          <a:blip r:embed="rId2"/>
          <a:srcRect l="38318" t="50552" r="45627" b="37072"/>
          <a:stretch/>
        </p:blipFill>
        <p:spPr>
          <a:xfrm>
            <a:off x="4946635" y="4291914"/>
            <a:ext cx="1890772" cy="819798"/>
          </a:xfrm>
          <a:prstGeom prst="rect">
            <a:avLst/>
          </a:prstGeom>
        </p:spPr>
      </p:pic>
    </p:spTree>
    <p:extLst>
      <p:ext uri="{BB962C8B-B14F-4D97-AF65-F5344CB8AC3E}">
        <p14:creationId xmlns:p14="http://schemas.microsoft.com/office/powerpoint/2010/main" val="1414423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Real Life Example Of Encapsulation</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In a company there are different sections like the accounts section, finance section, sales section etc. The finance section handles all the financial transactions and keep records of all the data related to finance. Similarly the sales section handles all the sales related activities and keep records of all the sales. Now there may arise a situation when for some reason an official from finance section needs all the data about sales in a particular month. In this case, he is not allowed to directly access the data of sales section. He will first have to contact some other officer in the sales section and then request him to give the particular data.</a:t>
            </a:r>
          </a:p>
        </p:txBody>
      </p:sp>
    </p:spTree>
    <p:extLst>
      <p:ext uri="{BB962C8B-B14F-4D97-AF65-F5344CB8AC3E}">
        <p14:creationId xmlns:p14="http://schemas.microsoft.com/office/powerpoint/2010/main" val="1980328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Real life example</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Mobile Phone- Keypad and screen show at a one time</a:t>
            </a:r>
          </a:p>
          <a:p>
            <a:r>
              <a:rPr lang="en-US" dirty="0">
                <a:latin typeface="Times New Roman" panose="02020603050405020304" pitchFamily="18" charset="0"/>
                <a:cs typeface="Times New Roman" panose="02020603050405020304" pitchFamily="18" charset="0"/>
              </a:rPr>
              <a:t>In a company, two software projects are going on with two different teams. One team requires data from the other team. But this team cannot access the data from the other team because they do not have the appropriate permissions. This is</a:t>
            </a:r>
            <a:r>
              <a:rPr lang="en-US" b="1" i="1" dirty="0">
                <a:latin typeface="Times New Roman" panose="02020603050405020304" pitchFamily="18" charset="0"/>
                <a:cs typeface="Times New Roman" panose="02020603050405020304" pitchFamily="18" charset="0"/>
              </a:rPr>
              <a:t> Encapsulation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167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97381" y="1"/>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524001" y="1248"/>
            <a:ext cx="9143999" cy="1026159"/>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5925358" y="1"/>
            <a:ext cx="4742641" cy="59994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524000" y="1"/>
            <a:ext cx="9090762" cy="1019937"/>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523120" y="52960"/>
            <a:ext cx="9145643" cy="900811"/>
          </a:xfrm>
          <a:prstGeom prst="rect">
            <a:avLst/>
          </a:prstGeom>
          <a:blipFill>
            <a:blip r:embed="rId6" cstate="print"/>
            <a:stretch>
              <a:fillRect/>
            </a:stretch>
          </a:blipFill>
        </p:spPr>
        <p:txBody>
          <a:bodyPr wrap="square" lIns="0" tIns="0" rIns="0" bIns="0" rtlCol="0"/>
          <a:lstStyle/>
          <a:p>
            <a:endParaRPr/>
          </a:p>
        </p:txBody>
      </p:sp>
      <p:sp>
        <p:nvSpPr>
          <p:cNvPr id="7" name="object 7"/>
          <p:cNvSpPr txBox="1">
            <a:spLocks noGrp="1"/>
          </p:cNvSpPr>
          <p:nvPr>
            <p:ph type="body" idx="1"/>
          </p:nvPr>
        </p:nvSpPr>
        <p:spPr>
          <a:xfrm>
            <a:off x="506454" y="2102776"/>
            <a:ext cx="11360700" cy="1226618"/>
          </a:xfrm>
          <a:prstGeom prst="rect">
            <a:avLst/>
          </a:prstGeom>
        </p:spPr>
        <p:txBody>
          <a:bodyPr spcFirstLastPara="1" vert="horz" wrap="square" lIns="0" tIns="13335" rIns="0" bIns="0" rtlCol="0" anchor="t" anchorCtr="0">
            <a:spAutoFit/>
          </a:bodyPr>
          <a:lstStyle/>
          <a:p>
            <a:pPr marL="285115" marR="5080" indent="-273050">
              <a:lnSpc>
                <a:spcPct val="100000"/>
              </a:lnSpc>
              <a:spcBef>
                <a:spcPts val="105"/>
              </a:spcBef>
            </a:pPr>
            <a:r>
              <a:rPr sz="2450" spc="-625" dirty="0">
                <a:solidFill>
                  <a:srgbClr val="0AD0D9"/>
                </a:solidFill>
                <a:latin typeface="Arial"/>
                <a:cs typeface="Arial"/>
              </a:rPr>
              <a:t></a:t>
            </a:r>
            <a:r>
              <a:rPr sz="2450" spc="-570" dirty="0">
                <a:solidFill>
                  <a:srgbClr val="0AD0D9"/>
                </a:solidFill>
                <a:latin typeface="Arial"/>
                <a:cs typeface="Arial"/>
              </a:rPr>
              <a:t> </a:t>
            </a:r>
            <a:r>
              <a:rPr sz="2600" spc="35" dirty="0"/>
              <a:t>After</a:t>
            </a:r>
            <a:r>
              <a:rPr sz="2600" spc="-160" dirty="0"/>
              <a:t> </a:t>
            </a:r>
            <a:r>
              <a:rPr sz="2600" spc="50" dirty="0"/>
              <a:t>successful</a:t>
            </a:r>
            <a:r>
              <a:rPr sz="2600" spc="-110" dirty="0"/>
              <a:t> </a:t>
            </a:r>
            <a:r>
              <a:rPr sz="2600" spc="110" dirty="0"/>
              <a:t>completion</a:t>
            </a:r>
            <a:r>
              <a:rPr sz="2600" spc="-125" dirty="0"/>
              <a:t> </a:t>
            </a:r>
            <a:r>
              <a:rPr sz="2600" spc="20" dirty="0"/>
              <a:t>of</a:t>
            </a:r>
            <a:r>
              <a:rPr sz="2600" spc="10" dirty="0"/>
              <a:t> </a:t>
            </a:r>
            <a:r>
              <a:rPr sz="2600" spc="110" dirty="0"/>
              <a:t>this</a:t>
            </a:r>
            <a:r>
              <a:rPr sz="2600" spc="-120" dirty="0"/>
              <a:t> </a:t>
            </a:r>
            <a:r>
              <a:rPr sz="2600" spc="90" dirty="0"/>
              <a:t>course</a:t>
            </a:r>
            <a:r>
              <a:rPr sz="2600" spc="-140" dirty="0"/>
              <a:t> </a:t>
            </a:r>
            <a:r>
              <a:rPr sz="2600" spc="140" dirty="0"/>
              <a:t>students  </a:t>
            </a:r>
            <a:r>
              <a:rPr sz="2600" spc="120" dirty="0"/>
              <a:t>should</a:t>
            </a:r>
            <a:r>
              <a:rPr sz="2600" spc="-30" dirty="0"/>
              <a:t> </a:t>
            </a:r>
            <a:r>
              <a:rPr sz="2600" spc="114" dirty="0"/>
              <a:t>be</a:t>
            </a:r>
            <a:r>
              <a:rPr sz="2600" spc="-135" dirty="0"/>
              <a:t> </a:t>
            </a:r>
            <a:r>
              <a:rPr sz="2600" spc="85" dirty="0"/>
              <a:t>able</a:t>
            </a:r>
            <a:r>
              <a:rPr sz="2600" spc="-85" dirty="0"/>
              <a:t> </a:t>
            </a:r>
            <a:r>
              <a:rPr sz="2600" spc="130" dirty="0"/>
              <a:t>to</a:t>
            </a:r>
            <a:r>
              <a:rPr sz="2600" spc="-150" dirty="0"/>
              <a:t> </a:t>
            </a:r>
            <a:r>
              <a:rPr sz="2600" spc="140" dirty="0"/>
              <a:t>do</a:t>
            </a:r>
            <a:r>
              <a:rPr sz="2600" spc="-145" dirty="0"/>
              <a:t> </a:t>
            </a:r>
            <a:r>
              <a:rPr sz="2600" spc="50" dirty="0"/>
              <a:t>analysis</a:t>
            </a:r>
            <a:r>
              <a:rPr sz="2600" spc="-125" dirty="0"/>
              <a:t> </a:t>
            </a:r>
            <a:r>
              <a:rPr sz="2600" spc="20" dirty="0"/>
              <a:t>of</a:t>
            </a:r>
            <a:r>
              <a:rPr sz="2600" spc="-20" dirty="0"/>
              <a:t> </a:t>
            </a:r>
            <a:r>
              <a:rPr sz="2600" spc="70" dirty="0"/>
              <a:t>software</a:t>
            </a:r>
            <a:r>
              <a:rPr sz="2600" spc="-145" dirty="0"/>
              <a:t> </a:t>
            </a:r>
            <a:r>
              <a:rPr sz="2600" spc="70" dirty="0"/>
              <a:t>system.</a:t>
            </a:r>
            <a:r>
              <a:rPr sz="2600" spc="-35" dirty="0"/>
              <a:t> </a:t>
            </a:r>
            <a:r>
              <a:rPr sz="2600" spc="90" dirty="0"/>
              <a:t>Do  </a:t>
            </a:r>
            <a:r>
              <a:rPr sz="2600" spc="100" dirty="0"/>
              <a:t>modeling </a:t>
            </a:r>
            <a:r>
              <a:rPr sz="2600" spc="90" dirty="0"/>
              <a:t>using </a:t>
            </a:r>
            <a:r>
              <a:rPr sz="2600" spc="-15" dirty="0"/>
              <a:t>UML </a:t>
            </a:r>
            <a:r>
              <a:rPr sz="2600" spc="160" dirty="0"/>
              <a:t>and </a:t>
            </a:r>
            <a:r>
              <a:rPr sz="2600" spc="95" dirty="0"/>
              <a:t>create diagram </a:t>
            </a:r>
            <a:r>
              <a:rPr sz="2600" spc="35" dirty="0"/>
              <a:t>like </a:t>
            </a:r>
            <a:r>
              <a:rPr sz="2600" spc="100" dirty="0"/>
              <a:t>use  </a:t>
            </a:r>
            <a:r>
              <a:rPr sz="2600" spc="45" dirty="0"/>
              <a:t>cases,</a:t>
            </a:r>
            <a:r>
              <a:rPr sz="2600" spc="-85" dirty="0"/>
              <a:t> </a:t>
            </a:r>
            <a:r>
              <a:rPr sz="2600" spc="25" dirty="0"/>
              <a:t>activity,</a:t>
            </a:r>
            <a:r>
              <a:rPr sz="2600" spc="-80" dirty="0"/>
              <a:t> </a:t>
            </a:r>
            <a:r>
              <a:rPr sz="2600" spc="30" dirty="0"/>
              <a:t>class,</a:t>
            </a:r>
            <a:r>
              <a:rPr sz="2600" spc="-80" dirty="0"/>
              <a:t> </a:t>
            </a:r>
            <a:r>
              <a:rPr sz="2600" spc="95" dirty="0"/>
              <a:t>sequence,</a:t>
            </a:r>
            <a:r>
              <a:rPr sz="2600" spc="-80" dirty="0"/>
              <a:t> </a:t>
            </a:r>
            <a:r>
              <a:rPr sz="2600" spc="90" dirty="0"/>
              <a:t>collaboration</a:t>
            </a:r>
            <a:r>
              <a:rPr sz="2600" spc="-135" dirty="0"/>
              <a:t> </a:t>
            </a:r>
            <a:r>
              <a:rPr sz="2600" spc="75" dirty="0"/>
              <a:t>etc.</a:t>
            </a:r>
            <a:endParaRPr sz="2600" dirty="0">
              <a:latin typeface="Arial"/>
              <a:cs typeface="Arial"/>
            </a:endParaRPr>
          </a:p>
        </p:txBody>
      </p:sp>
      <p:sp>
        <p:nvSpPr>
          <p:cNvPr id="8" name="object 8"/>
          <p:cNvSpPr txBox="1">
            <a:spLocks noGrp="1"/>
          </p:cNvSpPr>
          <p:nvPr>
            <p:ph type="title"/>
          </p:nvPr>
        </p:nvSpPr>
        <p:spPr>
          <a:xfrm>
            <a:off x="1968501" y="1032510"/>
            <a:ext cx="3383279" cy="788035"/>
          </a:xfrm>
          <a:prstGeom prst="rect">
            <a:avLst/>
          </a:prstGeom>
        </p:spPr>
        <p:txBody>
          <a:bodyPr spcFirstLastPara="1" vert="horz" wrap="square" lIns="0" tIns="13335" rIns="0" bIns="0" rtlCol="0" anchor="t" anchorCtr="0">
            <a:spAutoFit/>
          </a:bodyPr>
          <a:lstStyle/>
          <a:p>
            <a:pPr marL="12700">
              <a:spcBef>
                <a:spcPts val="105"/>
              </a:spcBef>
            </a:pPr>
            <a:r>
              <a:rPr sz="5000" spc="-355" dirty="0"/>
              <a:t>Course</a:t>
            </a:r>
            <a:r>
              <a:rPr sz="5000" spc="-345" dirty="0"/>
              <a:t> </a:t>
            </a:r>
            <a:r>
              <a:rPr sz="5000" spc="-355" dirty="0"/>
              <a:t>Goals</a:t>
            </a:r>
            <a:endParaRPr sz="5000" dirty="0"/>
          </a:p>
        </p:txBody>
      </p:sp>
    </p:spTree>
    <p:extLst>
      <p:ext uri="{BB962C8B-B14F-4D97-AF65-F5344CB8AC3E}">
        <p14:creationId xmlns:p14="http://schemas.microsoft.com/office/powerpoint/2010/main" val="1428953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lstStyle/>
          <a:p>
            <a:r>
              <a:rPr lang="en-US" b="1" dirty="0"/>
              <a:t>Example</a:t>
            </a:r>
            <a:endParaRPr lang="en-US" dirty="0"/>
          </a:p>
          <a:p>
            <a:r>
              <a:rPr lang="en-US" dirty="0"/>
              <a:t>In a company, two software projects are going on with two different teams. One team requires data from the other team. But this team cannot access the data from the other team because they do not have the appropriate permissions. This is</a:t>
            </a:r>
            <a:r>
              <a:rPr lang="en-US" b="1" i="1" dirty="0"/>
              <a:t> Encapsulation</a:t>
            </a:r>
            <a:r>
              <a:rPr lang="en-US" dirty="0"/>
              <a:t>.</a:t>
            </a:r>
          </a:p>
          <a:p>
            <a:r>
              <a:rPr lang="en-US" dirty="0"/>
              <a:t>Encapsulation also leads to data hiding or abstraction.</a:t>
            </a:r>
          </a:p>
          <a:p>
            <a:endParaRPr lang="en-US" dirty="0"/>
          </a:p>
        </p:txBody>
      </p:sp>
    </p:spTree>
    <p:extLst>
      <p:ext uri="{BB962C8B-B14F-4D97-AF65-F5344CB8AC3E}">
        <p14:creationId xmlns:p14="http://schemas.microsoft.com/office/powerpoint/2010/main" val="33892486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Encapsulation cont.</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The meaning of Encapsulation, is to make sure that "sensitive" data is hidden from users.</a:t>
            </a:r>
          </a:p>
          <a:p>
            <a:r>
              <a:rPr lang="en-US" dirty="0">
                <a:latin typeface="Times New Roman" panose="02020603050405020304" pitchFamily="18" charset="0"/>
                <a:cs typeface="Times New Roman" panose="02020603050405020304" pitchFamily="18" charset="0"/>
              </a:rPr>
              <a:t>To achieve this, you must declare class variables/attributes as private (cannot be accessed from outside the class). </a:t>
            </a:r>
          </a:p>
          <a:p>
            <a:r>
              <a:rPr lang="en-US" dirty="0">
                <a:latin typeface="Times New Roman" panose="02020603050405020304" pitchFamily="18" charset="0"/>
                <a:cs typeface="Times New Roman" panose="02020603050405020304" pitchFamily="18" charset="0"/>
              </a:rPr>
              <a:t>If you want others to read or modify the value of a private member, you can provide public get and set methods.</a:t>
            </a:r>
          </a:p>
        </p:txBody>
      </p:sp>
    </p:spTree>
    <p:extLst>
      <p:ext uri="{BB962C8B-B14F-4D97-AF65-F5344CB8AC3E}">
        <p14:creationId xmlns:p14="http://schemas.microsoft.com/office/powerpoint/2010/main" val="6463215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840302"/>
            <a:ext cx="10058400" cy="1371600"/>
          </a:xfrm>
        </p:spPr>
        <p:txBody>
          <a:bodyPr>
            <a:normAutofit fontScale="90000"/>
          </a:bodyPr>
          <a:lstStyle/>
          <a:p>
            <a:r>
              <a:rPr lang="en-US" dirty="0"/>
              <a:t>Encapsulation-Access Private Members</a:t>
            </a:r>
            <a:br>
              <a:rPr lang="en-US" dirty="0"/>
            </a:br>
            <a:endParaRPr lang="en-US" dirty="0"/>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To access a private attribute, use public "</a:t>
            </a:r>
            <a:r>
              <a:rPr lang="en-US" b="1" dirty="0">
                <a:latin typeface="Times New Roman" panose="02020603050405020304" pitchFamily="18" charset="0"/>
                <a:cs typeface="Times New Roman" panose="02020603050405020304" pitchFamily="18" charset="0"/>
              </a:rPr>
              <a:t>get</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set</a:t>
            </a:r>
            <a:r>
              <a:rPr lang="en-US" dirty="0">
                <a:latin typeface="Times New Roman" panose="02020603050405020304" pitchFamily="18" charset="0"/>
                <a:cs typeface="Times New Roman" panose="02020603050405020304" pitchFamily="18" charset="0"/>
              </a:rPr>
              <a:t>" methods:</a:t>
            </a:r>
          </a:p>
        </p:txBody>
      </p:sp>
      <p:pic>
        <p:nvPicPr>
          <p:cNvPr id="4" name="Picture 3"/>
          <p:cNvPicPr>
            <a:picLocks noChangeAspect="1"/>
          </p:cNvPicPr>
          <p:nvPr/>
        </p:nvPicPr>
        <p:blipFill rotWithShape="1">
          <a:blip r:embed="rId2"/>
          <a:srcRect l="12614" t="25800" r="73191" b="20383"/>
          <a:stretch/>
        </p:blipFill>
        <p:spPr>
          <a:xfrm>
            <a:off x="8954530" y="744244"/>
            <a:ext cx="2652584" cy="5656994"/>
          </a:xfrm>
          <a:prstGeom prst="rect">
            <a:avLst/>
          </a:prstGeom>
        </p:spPr>
      </p:pic>
      <p:pic>
        <p:nvPicPr>
          <p:cNvPr id="5" name="Picture 4"/>
          <p:cNvPicPr>
            <a:picLocks noChangeAspect="1"/>
          </p:cNvPicPr>
          <p:nvPr/>
        </p:nvPicPr>
        <p:blipFill rotWithShape="1">
          <a:blip r:embed="rId3"/>
          <a:srcRect l="50233" t="19187" r="44583" b="76181"/>
          <a:stretch/>
        </p:blipFill>
        <p:spPr>
          <a:xfrm>
            <a:off x="6711116" y="5206418"/>
            <a:ext cx="2012753" cy="1011721"/>
          </a:xfrm>
          <a:prstGeom prst="rect">
            <a:avLst/>
          </a:prstGeom>
        </p:spPr>
      </p:pic>
      <p:sp>
        <p:nvSpPr>
          <p:cNvPr id="7" name="Rectangle 6"/>
          <p:cNvSpPr/>
          <p:nvPr/>
        </p:nvSpPr>
        <p:spPr>
          <a:xfrm>
            <a:off x="1128584" y="2756436"/>
            <a:ext cx="6096000" cy="2246769"/>
          </a:xfrm>
          <a:prstGeom prst="rect">
            <a:avLst/>
          </a:prstGeom>
        </p:spPr>
        <p:txBody>
          <a:bodyPr>
            <a:spAutoFit/>
          </a:bodyPr>
          <a:lstStyle/>
          <a:p>
            <a:r>
              <a:rPr lang="en-US" sz="1400" dirty="0">
                <a:latin typeface="Times New Roman" panose="02020603050405020304" pitchFamily="18" charset="0"/>
                <a:cs typeface="Times New Roman" panose="02020603050405020304" pitchFamily="18" charset="0"/>
              </a:rPr>
              <a:t>The salary attribute is private, which have restricted access.</a:t>
            </a: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The public setSalary() method takes a parameter (s) and assigns it to the salary attribute (salary = s).</a:t>
            </a: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The public getSalary() method returns the value of the private salary attribute.</a:t>
            </a: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Inside main(), we create an object of the Employee class. Now we can use the setSalary() method to set the value of the private attribute to 50000. Then we call the getSalary() method on the object to return the value</a:t>
            </a:r>
          </a:p>
        </p:txBody>
      </p:sp>
    </p:spTree>
    <p:extLst>
      <p:ext uri="{BB962C8B-B14F-4D97-AF65-F5344CB8AC3E}">
        <p14:creationId xmlns:p14="http://schemas.microsoft.com/office/powerpoint/2010/main" val="26766566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Types Of Encapsulation</a:t>
            </a:r>
            <a:endParaRPr lang="en-US" dirty="0"/>
          </a:p>
        </p:txBody>
      </p:sp>
      <p:sp>
        <p:nvSpPr>
          <p:cNvPr id="3" name="Content Placeholder 2"/>
          <p:cNvSpPr>
            <a:spLocks noGrp="1"/>
          </p:cNvSpPr>
          <p:nvPr>
            <p:ph idx="1"/>
          </p:nvPr>
        </p:nvSpPr>
        <p:spPr/>
        <p:txBody>
          <a:bodyPr/>
          <a:lstStyle/>
          <a:p>
            <a:pPr marL="0" indent="0">
              <a:buNone/>
            </a:pPr>
            <a:r>
              <a:rPr lang="en-US" dirty="0">
                <a:latin typeface="Times New Roman" panose="02020603050405020304" pitchFamily="18" charset="0"/>
                <a:cs typeface="Times New Roman" panose="02020603050405020304" pitchFamily="18" charset="0"/>
              </a:rPr>
              <a:t>There are three types of encapsulations:</a:t>
            </a:r>
          </a:p>
          <a:p>
            <a:r>
              <a:rPr lang="en-US" b="1" dirty="0">
                <a:latin typeface="Times New Roman" panose="02020603050405020304" pitchFamily="18" charset="0"/>
                <a:cs typeface="Times New Roman" panose="02020603050405020304" pitchFamily="18" charset="0"/>
              </a:rPr>
              <a:t>Member Variable Encapsulation</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In this type of encapsulation, all the data members are declared as private.</a:t>
            </a:r>
          </a:p>
          <a:p>
            <a:r>
              <a:rPr lang="en-US" b="1" dirty="0">
                <a:latin typeface="Times New Roman" panose="02020603050405020304" pitchFamily="18" charset="0"/>
                <a:cs typeface="Times New Roman" panose="02020603050405020304" pitchFamily="18" charset="0"/>
              </a:rPr>
              <a:t>Function Encapsulation</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In this type of encapsulation, some of the member functions are declared as private. The constructor is public.</a:t>
            </a:r>
          </a:p>
          <a:p>
            <a:r>
              <a:rPr lang="en-US" b="1" dirty="0">
                <a:latin typeface="Times New Roman" panose="02020603050405020304" pitchFamily="18" charset="0"/>
                <a:cs typeface="Times New Roman" panose="02020603050405020304" pitchFamily="18" charset="0"/>
              </a:rPr>
              <a:t>Class Encapsulation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In this type of encapsulation, all a class is declared as private. This is mostly done   during nested classes.</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2216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Why Encapsulation</a:t>
            </a:r>
            <a:br>
              <a:rPr lang="en-US" dirty="0"/>
            </a:br>
            <a:endParaRPr lang="en-US" dirty="0"/>
          </a:p>
        </p:txBody>
      </p:sp>
      <p:sp>
        <p:nvSpPr>
          <p:cNvPr id="3" name="Content Placeholder 2"/>
          <p:cNvSpPr>
            <a:spLocks noGrp="1"/>
          </p:cNvSpPr>
          <p:nvPr>
            <p:ph idx="1"/>
          </p:nvPr>
        </p:nvSpPr>
        <p:spPr/>
        <p:txBody>
          <a:bodyPr>
            <a:normAutofit/>
          </a:bodyPr>
          <a:lstStyle/>
          <a:p>
            <a:r>
              <a:rPr lang="en-US" sz="1600" dirty="0">
                <a:latin typeface="Times New Roman" panose="02020603050405020304" pitchFamily="18" charset="0"/>
                <a:cs typeface="Times New Roman" panose="02020603050405020304" pitchFamily="18" charset="0"/>
              </a:rPr>
              <a:t>Encapsulation is necessary to keep the details about an object hidden from the users of that object. </a:t>
            </a:r>
          </a:p>
          <a:p>
            <a:r>
              <a:rPr lang="en-US" sz="1600" dirty="0">
                <a:latin typeface="Times New Roman" panose="02020603050405020304" pitchFamily="18" charset="0"/>
                <a:cs typeface="Times New Roman" panose="02020603050405020304" pitchFamily="18" charset="0"/>
              </a:rPr>
              <a:t>Details of an object are stored in its data members (member </a:t>
            </a:r>
            <a:r>
              <a:rPr lang="en-US" sz="1600" dirty="0" err="1">
                <a:latin typeface="Times New Roman" panose="02020603050405020304" pitchFamily="18" charset="0"/>
                <a:cs typeface="Times New Roman" panose="02020603050405020304" pitchFamily="18" charset="0"/>
              </a:rPr>
              <a:t>bables</a:t>
            </a:r>
            <a:r>
              <a:rPr lang="en-US" sz="1600" dirty="0">
                <a:latin typeface="Times New Roman" panose="02020603050405020304" pitchFamily="18" charset="0"/>
                <a:cs typeface="Times New Roman" panose="02020603050405020304" pitchFamily="18" charset="0"/>
              </a:rPr>
              <a:t>). </a:t>
            </a:r>
          </a:p>
          <a:p>
            <a:r>
              <a:rPr lang="en-US" sz="1600" dirty="0">
                <a:latin typeface="Times New Roman" panose="02020603050405020304" pitchFamily="18" charset="0"/>
                <a:cs typeface="Times New Roman" panose="02020603050405020304" pitchFamily="18" charset="0"/>
              </a:rPr>
              <a:t>This is the reason we make all the member variables of a class private and most of the member functions public. </a:t>
            </a:r>
          </a:p>
          <a:p>
            <a:r>
              <a:rPr lang="en-US" sz="1600" dirty="0">
                <a:latin typeface="Times New Roman" panose="02020603050405020304" pitchFamily="18" charset="0"/>
                <a:cs typeface="Times New Roman" panose="02020603050405020304" pitchFamily="18" charset="0"/>
              </a:rPr>
              <a:t>Member variables are made private so that these cannot be directly accessed from outside the class (to hide the details of any object of that class like how the data about the object is implemented) and so most member functions are made public to allow the users to access the data members through those functions.</a:t>
            </a:r>
          </a:p>
          <a:p>
            <a:r>
              <a:rPr lang="en-US" sz="1600" dirty="0">
                <a:latin typeface="Times New Roman" panose="02020603050405020304" pitchFamily="18" charset="0"/>
                <a:cs typeface="Times New Roman" panose="02020603050405020304" pitchFamily="18" charset="0"/>
              </a:rPr>
              <a:t>It is considered good practice to declare your class attributes as private (as often as you can). Encapsulation ensures better control of your data, because you (or others) can change one part of the code without affecting other parts</a:t>
            </a:r>
          </a:p>
          <a:p>
            <a:r>
              <a:rPr lang="en-US" sz="1600" dirty="0">
                <a:latin typeface="Times New Roman" panose="02020603050405020304" pitchFamily="18" charset="0"/>
                <a:cs typeface="Times New Roman" panose="02020603050405020304" pitchFamily="18" charset="0"/>
              </a:rPr>
              <a:t>Increased security of data</a:t>
            </a: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59996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Benefits of Encapsulation</a:t>
            </a:r>
            <a:br>
              <a:rPr lang="en-US" dirty="0"/>
            </a:br>
            <a:endParaRPr lang="en-US" dirty="0"/>
          </a:p>
        </p:txBody>
      </p:sp>
      <p:sp>
        <p:nvSpPr>
          <p:cNvPr id="3" name="Content Placeholder 2"/>
          <p:cNvSpPr>
            <a:spLocks noGrp="1"/>
          </p:cNvSpPr>
          <p:nvPr>
            <p:ph idx="1"/>
          </p:nvPr>
        </p:nvSpPr>
        <p:spPr/>
        <p:txBody>
          <a:bodyPr/>
          <a:lstStyle/>
          <a:p>
            <a:r>
              <a:rPr lang="en-US" b="1" dirty="0">
                <a:latin typeface="Times New Roman" panose="02020603050405020304" pitchFamily="18" charset="0"/>
                <a:cs typeface="Times New Roman" panose="02020603050405020304" pitchFamily="18" charset="0"/>
              </a:rPr>
              <a:t>Encapsulated classes reduce complexity.</a:t>
            </a: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Help protect our data.</a:t>
            </a:r>
            <a:r>
              <a:rPr lang="en-US" dirty="0">
                <a:latin typeface="Times New Roman" panose="02020603050405020304" pitchFamily="18" charset="0"/>
                <a:cs typeface="Times New Roman" panose="02020603050405020304" pitchFamily="18" charset="0"/>
              </a:rPr>
              <a:t> A client cannot change an Account's balance if we encapsulate it.</a:t>
            </a:r>
          </a:p>
          <a:p>
            <a:r>
              <a:rPr lang="en-US" b="1" dirty="0">
                <a:latin typeface="Times New Roman" panose="02020603050405020304" pitchFamily="18" charset="0"/>
                <a:cs typeface="Times New Roman" panose="02020603050405020304" pitchFamily="18" charset="0"/>
              </a:rPr>
              <a:t>Encapsulated classes are easier to change.</a:t>
            </a:r>
            <a:r>
              <a:rPr lang="en-US" dirty="0">
                <a:latin typeface="Times New Roman" panose="02020603050405020304" pitchFamily="18" charset="0"/>
                <a:cs typeface="Times New Roman" panose="02020603050405020304" pitchFamily="18" charset="0"/>
              </a:rPr>
              <a:t> We can change the privacy of the data according to the requirement without changing the whole program by using access modifiers (public, private, protected). For example, if a data member is declared private and we wish to make it directly accessible from anywhere outside the class, we just need to replace the </a:t>
            </a:r>
            <a:r>
              <a:rPr lang="en-US" dirty="0" err="1">
                <a:latin typeface="Times New Roman" panose="02020603050405020304" pitchFamily="18" charset="0"/>
                <a:cs typeface="Times New Roman" panose="02020603050405020304" pitchFamily="18" charset="0"/>
              </a:rPr>
              <a:t>specifier</a:t>
            </a:r>
            <a:r>
              <a:rPr lang="en-US" dirty="0">
                <a:latin typeface="Times New Roman" panose="02020603050405020304" pitchFamily="18" charset="0"/>
                <a:cs typeface="Times New Roman" panose="02020603050405020304" pitchFamily="18" charset="0"/>
              </a:rPr>
              <a:t> private by public.</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91681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Abstraction</a:t>
            </a:r>
            <a:endParaRPr lang="en-US" dirty="0"/>
          </a:p>
        </p:txBody>
      </p:sp>
      <p:sp>
        <p:nvSpPr>
          <p:cNvPr id="3" name="Content Placeholder 2"/>
          <p:cNvSpPr>
            <a:spLocks noGrp="1"/>
          </p:cNvSpPr>
          <p:nvPr>
            <p:ph idx="1"/>
          </p:nvPr>
        </p:nvSpPr>
        <p:spPr/>
        <p:txBody>
          <a:bodyPr/>
          <a:lstStyle/>
          <a:p>
            <a:r>
              <a:rPr lang="en-US" dirty="0"/>
              <a:t>Data abstraction is one of the most essential and important feature of object oriented programming in C++. </a:t>
            </a:r>
          </a:p>
          <a:p>
            <a:r>
              <a:rPr lang="en-US" dirty="0"/>
              <a:t>Abstraction means displaying only essential information and hiding the details. Data abstraction refers to providing only essential information about the data to the outside world, hiding the background details or implementation.</a:t>
            </a:r>
          </a:p>
        </p:txBody>
      </p:sp>
    </p:spTree>
    <p:extLst>
      <p:ext uri="{BB962C8B-B14F-4D97-AF65-F5344CB8AC3E}">
        <p14:creationId xmlns:p14="http://schemas.microsoft.com/office/powerpoint/2010/main" val="22602905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Abstraction in OOP</a:t>
            </a:r>
          </a:p>
        </p:txBody>
      </p:sp>
      <p:sp>
        <p:nvSpPr>
          <p:cNvPr id="3" name="Content Placeholder 2"/>
          <p:cNvSpPr>
            <a:spLocks noGrp="1"/>
          </p:cNvSpPr>
          <p:nvPr>
            <p:ph idx="1"/>
          </p:nvPr>
        </p:nvSpPr>
        <p:spPr/>
        <p:txBody>
          <a:bodyPr/>
          <a:lstStyle/>
          <a:p>
            <a:r>
              <a:rPr lang="en-US" dirty="0"/>
              <a:t>Abstraction is selecting data from a larger pool to show only the relevant details to the object.</a:t>
            </a:r>
          </a:p>
          <a:p>
            <a:r>
              <a:rPr lang="en-US" dirty="0"/>
              <a:t>Abstraction is a way to cope with complexity.</a:t>
            </a:r>
          </a:p>
          <a:p>
            <a:r>
              <a:rPr lang="en-US" dirty="0"/>
              <a:t>Principle of abstraction:</a:t>
            </a:r>
          </a:p>
          <a:p>
            <a:pPr algn="ctr">
              <a:buFont typeface="Arial" panose="020B0604020202020204" pitchFamily="34" charset="0"/>
              <a:buNone/>
            </a:pPr>
            <a:r>
              <a:rPr lang="en-US" dirty="0"/>
              <a:t>“Capture only those details about an object that are relevant to current perspective”</a:t>
            </a:r>
          </a:p>
          <a:p>
            <a:endParaRPr lang="en-US" dirty="0"/>
          </a:p>
          <a:p>
            <a:endParaRPr lang="en-US" dirty="0"/>
          </a:p>
        </p:txBody>
      </p:sp>
    </p:spTree>
    <p:extLst>
      <p:ext uri="{BB962C8B-B14F-4D97-AF65-F5344CB8AC3E}">
        <p14:creationId xmlns:p14="http://schemas.microsoft.com/office/powerpoint/2010/main" val="24607463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400" dirty="0"/>
              <a:t>Example – Abstraction</a:t>
            </a:r>
          </a:p>
        </p:txBody>
      </p:sp>
      <p:pic>
        <p:nvPicPr>
          <p:cNvPr id="4" name="Content Placeholder 3" descr="ca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68604" y="2930227"/>
            <a:ext cx="2420112" cy="1517904"/>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5"/>
          <p:cNvSpPr txBox="1">
            <a:spLocks noChangeArrowheads="1"/>
          </p:cNvSpPr>
          <p:nvPr/>
        </p:nvSpPr>
        <p:spPr bwMode="auto">
          <a:xfrm>
            <a:off x="2353057" y="4744995"/>
            <a:ext cx="2209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800" dirty="0">
                <a:latin typeface="Times New Roman" panose="02020603050405020304" pitchFamily="18" charset="0"/>
              </a:rPr>
              <a:t>Driver’s View</a:t>
            </a:r>
          </a:p>
        </p:txBody>
      </p:sp>
      <p:pic>
        <p:nvPicPr>
          <p:cNvPr id="6" name="Picture 4" descr="skeleton_car_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6519" y="2930227"/>
            <a:ext cx="2545492" cy="1517904"/>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6"/>
          <p:cNvSpPr txBox="1">
            <a:spLocks noChangeArrowheads="1"/>
          </p:cNvSpPr>
          <p:nvPr/>
        </p:nvSpPr>
        <p:spPr bwMode="auto">
          <a:xfrm>
            <a:off x="8040130" y="4744995"/>
            <a:ext cx="2590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800" dirty="0">
                <a:latin typeface="Times New Roman" panose="02020603050405020304" pitchFamily="18" charset="0"/>
              </a:rPr>
              <a:t>Engineer’s View</a:t>
            </a:r>
          </a:p>
        </p:txBody>
      </p:sp>
    </p:spTree>
    <p:extLst>
      <p:ext uri="{BB962C8B-B14F-4D97-AF65-F5344CB8AC3E}">
        <p14:creationId xmlns:p14="http://schemas.microsoft.com/office/powerpoint/2010/main" val="19119519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400" dirty="0"/>
              <a:t>Abstraction – Advantages</a:t>
            </a:r>
          </a:p>
        </p:txBody>
      </p:sp>
      <p:sp>
        <p:nvSpPr>
          <p:cNvPr id="3" name="Content Placeholder 2"/>
          <p:cNvSpPr>
            <a:spLocks noGrp="1"/>
          </p:cNvSpPr>
          <p:nvPr>
            <p:ph idx="1"/>
          </p:nvPr>
        </p:nvSpPr>
        <p:spPr/>
        <p:txBody>
          <a:bodyPr>
            <a:normAutofit/>
          </a:bodyPr>
          <a:lstStyle/>
          <a:p>
            <a:endParaRPr lang="en-US" sz="2800" dirty="0"/>
          </a:p>
          <a:p>
            <a:r>
              <a:rPr lang="en-US" sz="2800" dirty="0"/>
              <a:t>Simplifies the model by hiding irrelevant details</a:t>
            </a:r>
          </a:p>
          <a:p>
            <a:endParaRPr lang="en-US" sz="2800" dirty="0"/>
          </a:p>
          <a:p>
            <a:r>
              <a:rPr lang="en-US" sz="2800" dirty="0"/>
              <a:t>Abstraction provides the freedom to defer implementation decisions by avoiding commitment to details</a:t>
            </a:r>
          </a:p>
          <a:p>
            <a:endParaRPr lang="en-US" sz="2800" dirty="0"/>
          </a:p>
          <a:p>
            <a:endParaRPr lang="en-US" sz="2800" dirty="0"/>
          </a:p>
        </p:txBody>
      </p:sp>
    </p:spTree>
    <p:extLst>
      <p:ext uri="{BB962C8B-B14F-4D97-AF65-F5344CB8AC3E}">
        <p14:creationId xmlns:p14="http://schemas.microsoft.com/office/powerpoint/2010/main" val="1912253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15600" y="167054"/>
            <a:ext cx="11229975" cy="6629400"/>
          </a:xfrm>
          <a:prstGeom prst="rect">
            <a:avLst/>
          </a:prstGeom>
        </p:spPr>
      </p:pic>
    </p:spTree>
    <p:extLst>
      <p:ext uri="{BB962C8B-B14F-4D97-AF65-F5344CB8AC3E}">
        <p14:creationId xmlns:p14="http://schemas.microsoft.com/office/powerpoint/2010/main" val="22294475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E9B969E-CD96-4162-BA90-449BBDA95EA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23162" cy="6858000"/>
          </a:xfrm>
          <a:prstGeom prst="rect">
            <a:avLst/>
          </a:prstGeom>
          <a:solidFill>
            <a:schemeClr val="accent1"/>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useBgFill="1">
        <p:nvSpPr>
          <p:cNvPr id="21" name="Rectangle 15">
            <a:extLst>
              <a:ext uri="{FF2B5EF4-FFF2-40B4-BE49-F238E27FC236}">
                <a16:creationId xmlns:a16="http://schemas.microsoft.com/office/drawing/2014/main" id="{6B6401A4-FEE5-4976-857C-1FD0CDB2E2D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162" y="0"/>
            <a:ext cx="816874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7">
            <a:extLst>
              <a:ext uri="{FF2B5EF4-FFF2-40B4-BE49-F238E27FC236}">
                <a16:creationId xmlns:a16="http://schemas.microsoft.com/office/drawing/2014/main" id="{047AF1DF-6993-45FB-92A5-C36B1A680F6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25029" cy="6858000"/>
          </a:xfrm>
          <a:prstGeom prst="rect">
            <a:avLst/>
          </a:prstGeom>
          <a:blipFill dpi="0" rotWithShape="1">
            <a:blip r:embed="rId2">
              <a:alphaModFix amt="6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33" y="643464"/>
            <a:ext cx="2888344" cy="1428737"/>
          </a:xfrm>
        </p:spPr>
        <p:txBody>
          <a:bodyPr>
            <a:normAutofit/>
          </a:bodyPr>
          <a:lstStyle/>
          <a:p>
            <a:r>
              <a:rPr lang="en-GB" sz="3000">
                <a:solidFill>
                  <a:srgbClr val="FFFFFF"/>
                </a:solidFill>
              </a:rPr>
              <a:t>Encapsulation vs Abstraction</a:t>
            </a:r>
          </a:p>
        </p:txBody>
      </p:sp>
      <p:graphicFrame>
        <p:nvGraphicFramePr>
          <p:cNvPr id="9" name="Content Placeholder 5">
            <a:extLst>
              <a:ext uri="{FF2B5EF4-FFF2-40B4-BE49-F238E27FC236}">
                <a16:creationId xmlns:a16="http://schemas.microsoft.com/office/drawing/2014/main" id="{F3276B0F-4E3F-4439-BD33-8B94439A1A0D}"/>
              </a:ext>
            </a:extLst>
          </p:cNvPr>
          <p:cNvGraphicFramePr>
            <a:graphicFrameLocks/>
          </p:cNvGraphicFramePr>
          <p:nvPr>
            <p:extLst/>
          </p:nvPr>
        </p:nvGraphicFramePr>
        <p:xfrm>
          <a:off x="4514547" y="405536"/>
          <a:ext cx="6880073" cy="5620208"/>
        </p:xfrm>
        <a:graphic>
          <a:graphicData uri="http://schemas.openxmlformats.org/drawingml/2006/table">
            <a:tbl>
              <a:tblPr firstRow="1" bandRow="1">
                <a:noFill/>
              </a:tblPr>
              <a:tblGrid>
                <a:gridCol w="859672">
                  <a:extLst>
                    <a:ext uri="{9D8B030D-6E8A-4147-A177-3AD203B41FA5}">
                      <a16:colId xmlns:a16="http://schemas.microsoft.com/office/drawing/2014/main" val="2207203180"/>
                    </a:ext>
                  </a:extLst>
                </a:gridCol>
                <a:gridCol w="2952151">
                  <a:extLst>
                    <a:ext uri="{9D8B030D-6E8A-4147-A177-3AD203B41FA5}">
                      <a16:colId xmlns:a16="http://schemas.microsoft.com/office/drawing/2014/main" val="162956548"/>
                    </a:ext>
                  </a:extLst>
                </a:gridCol>
                <a:gridCol w="3068250">
                  <a:extLst>
                    <a:ext uri="{9D8B030D-6E8A-4147-A177-3AD203B41FA5}">
                      <a16:colId xmlns:a16="http://schemas.microsoft.com/office/drawing/2014/main" val="2744288476"/>
                    </a:ext>
                  </a:extLst>
                </a:gridCol>
              </a:tblGrid>
              <a:tr h="419900">
                <a:tc>
                  <a:txBody>
                    <a:bodyPr/>
                    <a:lstStyle/>
                    <a:p>
                      <a:pPr algn="ctr" fontAlgn="base"/>
                      <a:r>
                        <a:rPr lang="en-GB" sz="1400" b="1" cap="all" dirty="0">
                          <a:solidFill>
                            <a:schemeClr val="tx1">
                              <a:lumMod val="75000"/>
                              <a:lumOff val="25000"/>
                            </a:schemeClr>
                          </a:solidFill>
                          <a:effectLst/>
                        </a:rPr>
                        <a:t>S.NO</a:t>
                      </a:r>
                    </a:p>
                  </a:txBody>
                  <a:tcPr marL="155518" marR="116639" marT="77759" marB="77759"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ctr" fontAlgn="base"/>
                      <a:r>
                        <a:rPr lang="en-GB" sz="1400" b="1" cap="all">
                          <a:solidFill>
                            <a:schemeClr val="tx1">
                              <a:lumMod val="75000"/>
                              <a:lumOff val="25000"/>
                            </a:schemeClr>
                          </a:solidFill>
                          <a:effectLst/>
                        </a:rPr>
                        <a:t>ABSTRACTION</a:t>
                      </a:r>
                    </a:p>
                  </a:txBody>
                  <a:tcPr marL="155518" marR="116639" marT="77759" marB="77759"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ctr" fontAlgn="base"/>
                      <a:r>
                        <a:rPr lang="en-GB" sz="1400" b="1" cap="all">
                          <a:solidFill>
                            <a:schemeClr val="tx1">
                              <a:lumMod val="75000"/>
                              <a:lumOff val="25000"/>
                            </a:schemeClr>
                          </a:solidFill>
                          <a:effectLst/>
                        </a:rPr>
                        <a:t>ENCAPSULATION</a:t>
                      </a:r>
                    </a:p>
                  </a:txBody>
                  <a:tcPr marL="155518" marR="116639" marT="77759" marB="77759"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extLst>
                  <a:ext uri="{0D108BD9-81ED-4DB2-BD59-A6C34878D82A}">
                    <a16:rowId xmlns:a16="http://schemas.microsoft.com/office/drawing/2014/main" val="2547485315"/>
                  </a:ext>
                </a:extLst>
              </a:tr>
              <a:tr h="523579">
                <a:tc>
                  <a:txBody>
                    <a:bodyPr/>
                    <a:lstStyle/>
                    <a:p>
                      <a:pPr algn="l" fontAlgn="base"/>
                      <a:r>
                        <a:rPr lang="en-GB" sz="1400" b="0">
                          <a:solidFill>
                            <a:schemeClr val="tx1">
                              <a:lumMod val="75000"/>
                              <a:lumOff val="25000"/>
                            </a:schemeClr>
                          </a:solidFill>
                          <a:effectLst/>
                        </a:rPr>
                        <a:t>1.</a:t>
                      </a:r>
                    </a:p>
                  </a:txBody>
                  <a:tcPr marL="155518" marR="116639" marT="77759" marB="77759"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ase"/>
                      <a:r>
                        <a:rPr lang="en-US" sz="1400" b="0" dirty="0">
                          <a:solidFill>
                            <a:schemeClr val="tx1">
                              <a:lumMod val="75000"/>
                              <a:lumOff val="25000"/>
                            </a:schemeClr>
                          </a:solidFill>
                          <a:effectLst/>
                        </a:rPr>
                        <a:t>Abstraction is the process or method of gaining the information.</a:t>
                      </a:r>
                    </a:p>
                  </a:txBody>
                  <a:tcPr marL="155518" marR="116639" marT="77759" marB="77759"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ase"/>
                      <a:r>
                        <a:rPr lang="en-US" sz="1400" b="0">
                          <a:solidFill>
                            <a:schemeClr val="tx1">
                              <a:lumMod val="75000"/>
                              <a:lumOff val="25000"/>
                            </a:schemeClr>
                          </a:solidFill>
                          <a:effectLst/>
                        </a:rPr>
                        <a:t>While encapsulation is the process or method to contain the information.</a:t>
                      </a:r>
                    </a:p>
                  </a:txBody>
                  <a:tcPr marL="155518" marR="116639" marT="77759" marB="77759"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854656520"/>
                  </a:ext>
                </a:extLst>
              </a:tr>
              <a:tr h="523579">
                <a:tc>
                  <a:txBody>
                    <a:bodyPr/>
                    <a:lstStyle/>
                    <a:p>
                      <a:pPr algn="l" fontAlgn="base"/>
                      <a:r>
                        <a:rPr lang="en-GB" sz="1400" b="0">
                          <a:solidFill>
                            <a:schemeClr val="tx1">
                              <a:lumMod val="75000"/>
                              <a:lumOff val="25000"/>
                            </a:schemeClr>
                          </a:solidFill>
                          <a:effectLst/>
                        </a:rPr>
                        <a:t>2.</a:t>
                      </a:r>
                    </a:p>
                  </a:txBody>
                  <a:tcPr marL="155518" marR="116639" marT="77759" marB="77759"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ase"/>
                      <a:r>
                        <a:rPr lang="en-US" sz="1400" b="0" dirty="0">
                          <a:solidFill>
                            <a:schemeClr val="tx1">
                              <a:lumMod val="75000"/>
                              <a:lumOff val="25000"/>
                            </a:schemeClr>
                          </a:solidFill>
                          <a:effectLst/>
                        </a:rPr>
                        <a:t>In abstraction, problems are solved at the design or interface level.</a:t>
                      </a:r>
                    </a:p>
                  </a:txBody>
                  <a:tcPr marL="155518" marR="116639" marT="77759" marB="77759"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ase"/>
                      <a:r>
                        <a:rPr lang="en-US" sz="1400" b="0">
                          <a:solidFill>
                            <a:schemeClr val="tx1">
                              <a:lumMod val="75000"/>
                              <a:lumOff val="25000"/>
                            </a:schemeClr>
                          </a:solidFill>
                          <a:effectLst/>
                        </a:rPr>
                        <a:t>While in encapsulation, problems are solved at the implementation level.</a:t>
                      </a:r>
                    </a:p>
                  </a:txBody>
                  <a:tcPr marL="155518" marR="116639" marT="77759" marB="77759"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503900601"/>
                  </a:ext>
                </a:extLst>
              </a:tr>
              <a:tr h="692058">
                <a:tc>
                  <a:txBody>
                    <a:bodyPr/>
                    <a:lstStyle/>
                    <a:p>
                      <a:pPr algn="l" fontAlgn="base"/>
                      <a:r>
                        <a:rPr lang="en-GB" sz="1400" b="0">
                          <a:solidFill>
                            <a:schemeClr val="tx1">
                              <a:lumMod val="75000"/>
                              <a:lumOff val="25000"/>
                            </a:schemeClr>
                          </a:solidFill>
                          <a:effectLst/>
                        </a:rPr>
                        <a:t>3.</a:t>
                      </a:r>
                    </a:p>
                  </a:txBody>
                  <a:tcPr marL="155518" marR="116639" marT="77759" marB="77759"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ase"/>
                      <a:r>
                        <a:rPr lang="en-US" sz="1400" b="0">
                          <a:solidFill>
                            <a:schemeClr val="tx1">
                              <a:lumMod val="75000"/>
                              <a:lumOff val="25000"/>
                            </a:schemeClr>
                          </a:solidFill>
                          <a:effectLst/>
                        </a:rPr>
                        <a:t>Abstraction is the method of hiding the unwanted information.</a:t>
                      </a:r>
                    </a:p>
                  </a:txBody>
                  <a:tcPr marL="155518" marR="116639" marT="77759" marB="77759"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ase"/>
                      <a:r>
                        <a:rPr lang="en-US" sz="1400" b="0">
                          <a:solidFill>
                            <a:schemeClr val="tx1">
                              <a:lumMod val="75000"/>
                              <a:lumOff val="25000"/>
                            </a:schemeClr>
                          </a:solidFill>
                          <a:effectLst/>
                        </a:rPr>
                        <a:t>Whereas encapsulation is a method to hide the data in a single entity or unit along with a method to protect information from outside.</a:t>
                      </a:r>
                    </a:p>
                  </a:txBody>
                  <a:tcPr marL="155518" marR="116639" marT="77759" marB="77759"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563857898"/>
                  </a:ext>
                </a:extLst>
              </a:tr>
              <a:tr h="692058">
                <a:tc>
                  <a:txBody>
                    <a:bodyPr/>
                    <a:lstStyle/>
                    <a:p>
                      <a:pPr algn="l" fontAlgn="base"/>
                      <a:r>
                        <a:rPr lang="en-GB" sz="1400" b="0">
                          <a:solidFill>
                            <a:schemeClr val="tx1">
                              <a:lumMod val="75000"/>
                              <a:lumOff val="25000"/>
                            </a:schemeClr>
                          </a:solidFill>
                          <a:effectLst/>
                        </a:rPr>
                        <a:t>4.</a:t>
                      </a:r>
                    </a:p>
                  </a:txBody>
                  <a:tcPr marL="155518" marR="116639" marT="77759" marB="77759"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ase"/>
                      <a:r>
                        <a:rPr lang="en-US" sz="1400" b="0">
                          <a:solidFill>
                            <a:schemeClr val="tx1">
                              <a:lumMod val="75000"/>
                              <a:lumOff val="25000"/>
                            </a:schemeClr>
                          </a:solidFill>
                          <a:effectLst/>
                        </a:rPr>
                        <a:t>We can implement abstraction using abstract class and interfaces.</a:t>
                      </a:r>
                    </a:p>
                  </a:txBody>
                  <a:tcPr marL="155518" marR="116639" marT="77759" marB="77759"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ase"/>
                      <a:r>
                        <a:rPr lang="en-US" sz="1400" b="0">
                          <a:solidFill>
                            <a:schemeClr val="tx1">
                              <a:lumMod val="75000"/>
                              <a:lumOff val="25000"/>
                            </a:schemeClr>
                          </a:solidFill>
                          <a:effectLst/>
                        </a:rPr>
                        <a:t>Whereas encapsulation can be implemented using by access modifier i.e. private, protected and public.</a:t>
                      </a:r>
                    </a:p>
                  </a:txBody>
                  <a:tcPr marL="155518" marR="116639" marT="77759" marB="77759"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540106898"/>
                  </a:ext>
                </a:extLst>
              </a:tr>
              <a:tr h="692058">
                <a:tc>
                  <a:txBody>
                    <a:bodyPr/>
                    <a:lstStyle/>
                    <a:p>
                      <a:pPr algn="l" fontAlgn="base"/>
                      <a:r>
                        <a:rPr lang="en-GB" sz="1400" b="0">
                          <a:solidFill>
                            <a:schemeClr val="tx1">
                              <a:lumMod val="75000"/>
                              <a:lumOff val="25000"/>
                            </a:schemeClr>
                          </a:solidFill>
                          <a:effectLst/>
                        </a:rPr>
                        <a:t>5.</a:t>
                      </a:r>
                    </a:p>
                  </a:txBody>
                  <a:tcPr marL="155518" marR="116639" marT="77759" marB="77759"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ase"/>
                      <a:r>
                        <a:rPr lang="en-US" sz="1400" b="0">
                          <a:solidFill>
                            <a:schemeClr val="tx1">
                              <a:lumMod val="75000"/>
                              <a:lumOff val="25000"/>
                            </a:schemeClr>
                          </a:solidFill>
                          <a:effectLst/>
                        </a:rPr>
                        <a:t>In abstraction, implementation complexities are hidden using abstract classes and interfaces.</a:t>
                      </a:r>
                    </a:p>
                  </a:txBody>
                  <a:tcPr marL="155518" marR="116639" marT="77759" marB="77759"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ase"/>
                      <a:r>
                        <a:rPr lang="en-US" sz="1400" b="0">
                          <a:solidFill>
                            <a:schemeClr val="tx1">
                              <a:lumMod val="75000"/>
                              <a:lumOff val="25000"/>
                            </a:schemeClr>
                          </a:solidFill>
                          <a:effectLst/>
                        </a:rPr>
                        <a:t>While in encapsulation, the data is hidden using methods of getters and setters.</a:t>
                      </a:r>
                    </a:p>
                  </a:txBody>
                  <a:tcPr marL="155518" marR="116639" marT="77759" marB="77759"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617254792"/>
                  </a:ext>
                </a:extLst>
              </a:tr>
              <a:tr h="523579">
                <a:tc>
                  <a:txBody>
                    <a:bodyPr/>
                    <a:lstStyle/>
                    <a:p>
                      <a:pPr algn="l" fontAlgn="base"/>
                      <a:r>
                        <a:rPr lang="en-GB" sz="1400" b="0">
                          <a:solidFill>
                            <a:schemeClr val="tx1">
                              <a:lumMod val="75000"/>
                              <a:lumOff val="25000"/>
                            </a:schemeClr>
                          </a:solidFill>
                          <a:effectLst/>
                        </a:rPr>
                        <a:t>6.</a:t>
                      </a:r>
                    </a:p>
                  </a:txBody>
                  <a:tcPr marL="155518" marR="116639" marT="77759" marB="77759"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ase"/>
                      <a:r>
                        <a:rPr lang="en-US" sz="1400" b="0">
                          <a:solidFill>
                            <a:schemeClr val="tx1">
                              <a:lumMod val="75000"/>
                              <a:lumOff val="25000"/>
                            </a:schemeClr>
                          </a:solidFill>
                          <a:effectLst/>
                        </a:rPr>
                        <a:t>The objects that help to perform abstraction are encapsulated.</a:t>
                      </a:r>
                    </a:p>
                  </a:txBody>
                  <a:tcPr marL="155518" marR="116639" marT="77759" marB="77759"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l" fontAlgn="base"/>
                      <a:r>
                        <a:rPr lang="en-US" sz="1400" b="0" dirty="0">
                          <a:solidFill>
                            <a:schemeClr val="tx1">
                              <a:lumMod val="75000"/>
                              <a:lumOff val="25000"/>
                            </a:schemeClr>
                          </a:solidFill>
                          <a:effectLst/>
                        </a:rPr>
                        <a:t>Whereas the objects that result in encapsulation need not be abstracted.</a:t>
                      </a:r>
                    </a:p>
                  </a:txBody>
                  <a:tcPr marL="155518" marR="116639" marT="77759" marB="77759"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329004465"/>
                  </a:ext>
                </a:extLst>
              </a:tr>
            </a:tbl>
          </a:graphicData>
        </a:graphic>
      </p:graphicFrame>
    </p:spTree>
    <p:extLst>
      <p:ext uri="{BB962C8B-B14F-4D97-AF65-F5344CB8AC3E}">
        <p14:creationId xmlns:p14="http://schemas.microsoft.com/office/powerpoint/2010/main" val="25099941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lstStyle/>
          <a:p>
            <a:pPr fontAlgn="base"/>
            <a:r>
              <a:rPr lang="en-US" dirty="0"/>
              <a:t>Example: The </a:t>
            </a:r>
            <a:r>
              <a:rPr lang="en-US" b="1" dirty="0"/>
              <a:t>solution architect</a:t>
            </a:r>
            <a:r>
              <a:rPr lang="en-US" dirty="0"/>
              <a:t> is the person who creates the high-level </a:t>
            </a:r>
            <a:r>
              <a:rPr lang="en-US" b="1" dirty="0"/>
              <a:t>abstract</a:t>
            </a:r>
            <a:r>
              <a:rPr lang="en-US" dirty="0"/>
              <a:t> technical design of the entire solution, and this design is then handed over to the </a:t>
            </a:r>
            <a:r>
              <a:rPr lang="en-US" dirty="0" err="1"/>
              <a:t>the</a:t>
            </a:r>
            <a:r>
              <a:rPr lang="en-US" dirty="0"/>
              <a:t> </a:t>
            </a:r>
            <a:r>
              <a:rPr lang="en-US" b="1" dirty="0"/>
              <a:t>development team</a:t>
            </a:r>
            <a:r>
              <a:rPr lang="en-US" dirty="0"/>
              <a:t> for </a:t>
            </a:r>
            <a:r>
              <a:rPr lang="en-US" b="1" dirty="0"/>
              <a:t>implementation</a:t>
            </a:r>
            <a:r>
              <a:rPr lang="en-US" dirty="0"/>
              <a:t>.</a:t>
            </a:r>
            <a:br>
              <a:rPr lang="en-US" dirty="0"/>
            </a:br>
            <a:r>
              <a:rPr lang="en-US" dirty="0"/>
              <a:t>Here, solution architect acts as a abstract and development team acts as a Encapsulation.</a:t>
            </a:r>
            <a:endParaRPr lang="en-US" b="1" u="sng" dirty="0" smtClean="0"/>
          </a:p>
          <a:p>
            <a:pPr fontAlgn="base"/>
            <a:r>
              <a:rPr lang="en-US" b="1" u="sng" dirty="0" smtClean="0"/>
              <a:t>Encapsulation</a:t>
            </a:r>
            <a:r>
              <a:rPr lang="en-US" dirty="0"/>
              <a:t> means-hiding data like using getter and setter etc.</a:t>
            </a:r>
          </a:p>
          <a:p>
            <a:pPr fontAlgn="base"/>
            <a:r>
              <a:rPr lang="en-US" b="1" u="sng" dirty="0"/>
              <a:t>Abstraction</a:t>
            </a:r>
            <a:r>
              <a:rPr lang="en-US" dirty="0"/>
              <a:t> means- hiding implementation using abstract class and interfaces</a:t>
            </a:r>
          </a:p>
          <a:p>
            <a:endParaRPr lang="en-US" dirty="0"/>
          </a:p>
        </p:txBody>
      </p:sp>
    </p:spTree>
    <p:extLst>
      <p:ext uri="{BB962C8B-B14F-4D97-AF65-F5344CB8AC3E}">
        <p14:creationId xmlns:p14="http://schemas.microsoft.com/office/powerpoint/2010/main" val="22661475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Multiple Objects</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You can create multiple objects of one class.</a:t>
            </a:r>
          </a:p>
          <a:p>
            <a:r>
              <a:rPr lang="en-US" dirty="0">
                <a:latin typeface="Times New Roman" panose="02020603050405020304" pitchFamily="18" charset="0"/>
                <a:cs typeface="Times New Roman" panose="02020603050405020304" pitchFamily="18" charset="0"/>
              </a:rPr>
              <a:t>The benefit of multiple instances of a single class is that each of them can hold different values to their variables, and the methods only affect that specific object, so each of them have the same skeleton, but are in independent states.</a:t>
            </a:r>
          </a:p>
          <a:p>
            <a:r>
              <a:rPr lang="en-US" dirty="0">
                <a:latin typeface="Times New Roman" panose="02020603050405020304" pitchFamily="18" charset="0"/>
                <a:cs typeface="Times New Roman" panose="02020603050405020304" pitchFamily="18" charset="0"/>
              </a:rPr>
              <a:t>An </a:t>
            </a:r>
            <a:r>
              <a:rPr lang="en-US" b="1" dirty="0">
                <a:latin typeface="Times New Roman" panose="02020603050405020304" pitchFamily="18" charset="0"/>
                <a:cs typeface="Times New Roman" panose="02020603050405020304" pitchFamily="18" charset="0"/>
              </a:rPr>
              <a:t>example</a:t>
            </a:r>
            <a:r>
              <a:rPr lang="en-US" dirty="0">
                <a:latin typeface="Times New Roman" panose="02020603050405020304" pitchFamily="18" charset="0"/>
                <a:cs typeface="Times New Roman" panose="02020603050405020304" pitchFamily="18" charset="0"/>
              </a:rPr>
              <a:t> of this is an enemy class in a game. If you have multiple enemies, you can create multiple instances of a class, where each enemy is an instance. They all may be in a different position, which could be a private variable of the class. </a:t>
            </a:r>
          </a:p>
        </p:txBody>
      </p:sp>
    </p:spTree>
    <p:extLst>
      <p:ext uri="{BB962C8B-B14F-4D97-AF65-F5344CB8AC3E}">
        <p14:creationId xmlns:p14="http://schemas.microsoft.com/office/powerpoint/2010/main" val="7505195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Introduction To Multiple Objects Into Real World</a:t>
            </a:r>
          </a:p>
        </p:txBody>
      </p:sp>
      <p:pic>
        <p:nvPicPr>
          <p:cNvPr id="6" name="Picture 5"/>
          <p:cNvPicPr>
            <a:picLocks noChangeAspect="1"/>
          </p:cNvPicPr>
          <p:nvPr/>
        </p:nvPicPr>
        <p:blipFill rotWithShape="1">
          <a:blip r:embed="rId2"/>
          <a:srcRect l="8318" t="9083" r="56709" b="23086"/>
          <a:stretch/>
        </p:blipFill>
        <p:spPr>
          <a:xfrm>
            <a:off x="760604" y="1890626"/>
            <a:ext cx="4338617" cy="4733295"/>
          </a:xfrm>
          <a:prstGeom prst="rect">
            <a:avLst/>
          </a:prstGeom>
        </p:spPr>
      </p:pic>
      <p:pic>
        <p:nvPicPr>
          <p:cNvPr id="7" name="Picture 6"/>
          <p:cNvPicPr>
            <a:picLocks noChangeAspect="1"/>
          </p:cNvPicPr>
          <p:nvPr/>
        </p:nvPicPr>
        <p:blipFill rotWithShape="1">
          <a:blip r:embed="rId3"/>
          <a:srcRect l="8914" t="15852" r="55450" b="51919"/>
          <a:stretch/>
        </p:blipFill>
        <p:spPr>
          <a:xfrm>
            <a:off x="6310015" y="1890626"/>
            <a:ext cx="4687788" cy="2384812"/>
          </a:xfrm>
          <a:prstGeom prst="rect">
            <a:avLst/>
          </a:prstGeom>
        </p:spPr>
      </p:pic>
    </p:spTree>
    <p:extLst>
      <p:ext uri="{BB962C8B-B14F-4D97-AF65-F5344CB8AC3E}">
        <p14:creationId xmlns:p14="http://schemas.microsoft.com/office/powerpoint/2010/main" val="16277714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Introduction To Objects Into Real World</a:t>
            </a:r>
          </a:p>
        </p:txBody>
      </p:sp>
      <p:sp>
        <p:nvSpPr>
          <p:cNvPr id="3" name="Content Placeholder 2"/>
          <p:cNvSpPr>
            <a:spLocks noGrp="1"/>
          </p:cNvSpPr>
          <p:nvPr>
            <p:ph idx="1"/>
          </p:nvPr>
        </p:nvSpPr>
        <p:spPr/>
        <p:txBody>
          <a:bodyPr/>
          <a:lstStyle/>
          <a:p>
            <a:r>
              <a:rPr lang="en-US" b="1" dirty="0">
                <a:latin typeface="Times New Roman" panose="02020603050405020304" pitchFamily="18" charset="0"/>
                <a:cs typeface="Times New Roman" panose="02020603050405020304" pitchFamily="18" charset="0"/>
              </a:rPr>
              <a:t>Object</a:t>
            </a:r>
          </a:p>
          <a:p>
            <a:pPr lvl="1"/>
            <a:r>
              <a:rPr lang="en-US" dirty="0">
                <a:latin typeface="Times New Roman" panose="02020603050405020304" pitchFamily="18" charset="0"/>
                <a:cs typeface="Times New Roman" panose="02020603050405020304" pitchFamily="18" charset="0"/>
              </a:rPr>
              <a:t> instance of class</a:t>
            </a:r>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State of an object</a:t>
            </a:r>
          </a:p>
          <a:p>
            <a:pPr lvl="1"/>
            <a:r>
              <a:rPr lang="en-US" dirty="0">
                <a:latin typeface="Times New Roman" panose="02020603050405020304" pitchFamily="18" charset="0"/>
                <a:cs typeface="Times New Roman" panose="02020603050405020304" pitchFamily="18" charset="0"/>
              </a:rPr>
              <a:t>Static and Dynamic</a:t>
            </a:r>
          </a:p>
          <a:p>
            <a:r>
              <a:rPr lang="en-US" b="1" dirty="0">
                <a:latin typeface="Times New Roman" panose="02020603050405020304" pitchFamily="18" charset="0"/>
                <a:cs typeface="Times New Roman" panose="02020603050405020304" pitchFamily="18" charset="0"/>
              </a:rPr>
              <a:t>Behavior of an object</a:t>
            </a:r>
          </a:p>
          <a:p>
            <a:pPr lvl="1"/>
            <a:r>
              <a:rPr lang="en-US" dirty="0">
                <a:latin typeface="Times New Roman" panose="02020603050405020304" pitchFamily="18" charset="0"/>
                <a:cs typeface="Times New Roman" panose="02020603050405020304" pitchFamily="18" charset="0"/>
              </a:rPr>
              <a:t>Behavior is how an object acts &amp; reacts, in terms of its state change and message passing.</a:t>
            </a:r>
          </a:p>
          <a:p>
            <a:r>
              <a:rPr lang="en-US" b="1" dirty="0">
                <a:latin typeface="Times New Roman" panose="02020603050405020304" pitchFamily="18" charset="0"/>
                <a:cs typeface="Times New Roman" panose="02020603050405020304" pitchFamily="18" charset="0"/>
              </a:rPr>
              <a:t>Identity of an object</a:t>
            </a:r>
          </a:p>
          <a:p>
            <a:pPr lvl="1"/>
            <a:r>
              <a:rPr lang="en-US" b="1" dirty="0">
                <a:latin typeface="Times New Roman" panose="02020603050405020304" pitchFamily="18" charset="0"/>
                <a:cs typeface="Times New Roman" panose="02020603050405020304" pitchFamily="18" charset="0"/>
              </a:rPr>
              <a:t>Employee</a:t>
            </a:r>
            <a:r>
              <a:rPr lang="en-US" dirty="0">
                <a:latin typeface="Times New Roman" panose="02020603050405020304" pitchFamily="18" charset="0"/>
                <a:cs typeface="Times New Roman" panose="02020603050405020304" pitchFamily="18" charset="0"/>
              </a:rPr>
              <a:t> - Empid, Name, Gender, Mobile_No</a:t>
            </a:r>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Responsibility of an object</a:t>
            </a:r>
          </a:p>
          <a:p>
            <a:pPr lvl="1"/>
            <a:r>
              <a:rPr lang="en-US" dirty="0">
                <a:latin typeface="Times New Roman" panose="02020603050405020304" pitchFamily="18" charset="0"/>
                <a:cs typeface="Times New Roman" panose="02020603050405020304" pitchFamily="18" charset="0"/>
              </a:rPr>
              <a:t>Responsibility of an object is the role it serves within the system.</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81710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3" name="Rectangle 22">
            <a:extLst>
              <a:ext uri="{FF2B5EF4-FFF2-40B4-BE49-F238E27FC236}">
                <a16:creationId xmlns:a16="http://schemas.microsoft.com/office/drawing/2014/main" id="{ED15573D-0E45-4691-B525-471152EC18C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4">
            <a:extLst>
              <a:ext uri="{FF2B5EF4-FFF2-40B4-BE49-F238E27FC236}">
                <a16:creationId xmlns:a16="http://schemas.microsoft.com/office/drawing/2014/main" id="{9E448559-19A4-4252-8C27-54C1DA906F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2"/>
          </a:solidFill>
          <a:ln w="6350" cap="flat" cmpd="sng" algn="ctr">
            <a:noFill/>
            <a:prstDash val="solid"/>
          </a:ln>
          <a:effectLst>
            <a:softEdge rad="0"/>
          </a:effectLst>
        </p:spPr>
      </p:sp>
      <p:sp>
        <p:nvSpPr>
          <p:cNvPr id="2" name="Title 1">
            <a:extLst>
              <a:ext uri="{FF2B5EF4-FFF2-40B4-BE49-F238E27FC236}">
                <a16:creationId xmlns:a16="http://schemas.microsoft.com/office/drawing/2014/main" id="{4A1140B1-111F-4AD0-940F-60F82496923A}"/>
              </a:ext>
            </a:extLst>
          </p:cNvPr>
          <p:cNvSpPr>
            <a:spLocks noGrp="1"/>
          </p:cNvSpPr>
          <p:nvPr>
            <p:ph type="title"/>
          </p:nvPr>
        </p:nvSpPr>
        <p:spPr>
          <a:xfrm>
            <a:off x="573409" y="559477"/>
            <a:ext cx="3765200" cy="5709931"/>
          </a:xfrm>
        </p:spPr>
        <p:txBody>
          <a:bodyPr>
            <a:normAutofit/>
          </a:bodyPr>
          <a:lstStyle/>
          <a:p>
            <a:pPr algn="ctr"/>
            <a:r>
              <a:rPr lang="en-US" sz="4400"/>
              <a:t>Getter/Setter Functions</a:t>
            </a:r>
            <a:endParaRPr lang="en-GB" sz="4400" dirty="0"/>
          </a:p>
        </p:txBody>
      </p:sp>
      <p:sp>
        <p:nvSpPr>
          <p:cNvPr id="18" name="Content Placeholder 17">
            <a:extLst>
              <a:ext uri="{FF2B5EF4-FFF2-40B4-BE49-F238E27FC236}">
                <a16:creationId xmlns:a16="http://schemas.microsoft.com/office/drawing/2014/main" id="{3483F7DD-596F-49BA-B07F-9855123216D5}"/>
              </a:ext>
            </a:extLst>
          </p:cNvPr>
          <p:cNvSpPr>
            <a:spLocks noGrp="1"/>
          </p:cNvSpPr>
          <p:nvPr>
            <p:ph idx="1"/>
          </p:nvPr>
        </p:nvSpPr>
        <p:spPr>
          <a:xfrm>
            <a:off x="5478124" y="559477"/>
            <a:ext cx="5647076" cy="5475563"/>
          </a:xfrm>
        </p:spPr>
        <p:txBody>
          <a:bodyPr anchor="ctr">
            <a:normAutofit/>
          </a:bodyPr>
          <a:lstStyle/>
          <a:p>
            <a:r>
              <a:rPr lang="en-US" dirty="0"/>
              <a:t>Getters and setters are as the name suggests functions that are created to set values and to fetch i.e. get values. These vastly work with classes a lot and are famous ways of doing the same in the coding paradigm</a:t>
            </a:r>
          </a:p>
          <a:p>
            <a:endParaRPr lang="en-GB" dirty="0"/>
          </a:p>
        </p:txBody>
      </p:sp>
    </p:spTree>
    <p:extLst>
      <p:ext uri="{BB962C8B-B14F-4D97-AF65-F5344CB8AC3E}">
        <p14:creationId xmlns:p14="http://schemas.microsoft.com/office/powerpoint/2010/main" val="38397552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8C6BC2-E9E2-4780-8A41-064073CD436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E70450CF-22E9-4B1D-B146-30FEE770C40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3" name="Rectangle 12">
            <a:extLst>
              <a:ext uri="{FF2B5EF4-FFF2-40B4-BE49-F238E27FC236}">
                <a16:creationId xmlns:a16="http://schemas.microsoft.com/office/drawing/2014/main" id="{80238079-1F65-476A-BC6C-F2D3BD2683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a:extLst>
              <a:ext uri="{FF2B5EF4-FFF2-40B4-BE49-F238E27FC236}">
                <a16:creationId xmlns:a16="http://schemas.microsoft.com/office/drawing/2014/main" id="{3740C935-D2D3-4F63-A4DA-CD768BB3F4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7" name="Group 16">
            <a:extLst>
              <a:ext uri="{FF2B5EF4-FFF2-40B4-BE49-F238E27FC236}">
                <a16:creationId xmlns:a16="http://schemas.microsoft.com/office/drawing/2014/main" id="{BE8D8045-0F80-4964-B591-0D599AB42DA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28372" y="1267730"/>
            <a:ext cx="1567331" cy="645295"/>
            <a:chOff x="5318306" y="1386268"/>
            <a:chExt cx="1567331" cy="645295"/>
          </a:xfrm>
        </p:grpSpPr>
        <p:cxnSp>
          <p:nvCxnSpPr>
            <p:cNvPr id="18" name="Straight Connector 17">
              <a:extLst>
                <a:ext uri="{FF2B5EF4-FFF2-40B4-BE49-F238E27FC236}">
                  <a16:creationId xmlns:a16="http://schemas.microsoft.com/office/drawing/2014/main" id="{AF8A5889-0EE6-4E19-98FE-29F79E987B5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B0FE4C3-64BE-4A2B-818D-4D84479344F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4670D04-30D8-487E-A3F4-0655E48016D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1A856DE3-B9AB-43F7-A80F-CB9F149A90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E8073D-DAF2-46D1-A20E-77B362E973A4}"/>
              </a:ext>
            </a:extLst>
          </p:cNvPr>
          <p:cNvSpPr>
            <a:spLocks noGrp="1"/>
          </p:cNvSpPr>
          <p:nvPr>
            <p:ph type="title"/>
          </p:nvPr>
        </p:nvSpPr>
        <p:spPr>
          <a:xfrm>
            <a:off x="8560024" y="1559768"/>
            <a:ext cx="3238829" cy="3135379"/>
          </a:xfrm>
        </p:spPr>
        <p:txBody>
          <a:bodyPr vert="horz" lIns="91440" tIns="45720" rIns="91440" bIns="45720" rtlCol="0" anchor="ctr">
            <a:normAutofit/>
          </a:bodyPr>
          <a:lstStyle/>
          <a:p>
            <a:pPr algn="ctr">
              <a:lnSpc>
                <a:spcPct val="83000"/>
              </a:lnSpc>
            </a:pPr>
            <a:r>
              <a:rPr lang="en-US" sz="3400" cap="all" spc="-100">
                <a:solidFill>
                  <a:srgbClr val="FFFFFF"/>
                </a:solidFill>
              </a:rPr>
              <a:t>Getter/Setter Functions</a:t>
            </a:r>
          </a:p>
        </p:txBody>
      </p:sp>
      <p:sp useBgFill="1">
        <p:nvSpPr>
          <p:cNvPr id="24" name="Rectangle 23">
            <a:extLst>
              <a:ext uri="{FF2B5EF4-FFF2-40B4-BE49-F238E27FC236}">
                <a16:creationId xmlns:a16="http://schemas.microsoft.com/office/drawing/2014/main" id="{8B4B154C-0A60-41BF-B149-21BD6D9B90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7" y="0"/>
            <a:ext cx="816874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DC1BCB1-67D2-4359-8F92-3A69D16DD1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19318" y="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8800E080-59F0-4F83-B2C9-C7330EFDF58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33618" y="-1172"/>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F506867-1785-46B5-8ECF-33F482D02C8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025258" y="-1172"/>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65E34C2B-2411-4D3E-85CB-2ADA38CAA5B4}"/>
              </a:ext>
            </a:extLst>
          </p:cNvPr>
          <p:cNvPicPr>
            <a:picLocks noChangeAspect="1"/>
          </p:cNvPicPr>
          <p:nvPr/>
        </p:nvPicPr>
        <p:blipFill rotWithShape="1">
          <a:blip r:embed="rId3"/>
          <a:srcRect l="53555" t="42006" r="13333" b="22744"/>
          <a:stretch/>
        </p:blipFill>
        <p:spPr>
          <a:xfrm>
            <a:off x="643192" y="1356315"/>
            <a:ext cx="6909386" cy="4137478"/>
          </a:xfrm>
          <a:prstGeom prst="rect">
            <a:avLst/>
          </a:prstGeom>
        </p:spPr>
      </p:pic>
      <p:cxnSp>
        <p:nvCxnSpPr>
          <p:cNvPr id="32" name="Straight Connector 31">
            <a:extLst>
              <a:ext uri="{FF2B5EF4-FFF2-40B4-BE49-F238E27FC236}">
                <a16:creationId xmlns:a16="http://schemas.microsoft.com/office/drawing/2014/main" id="{A8A8A2B6-6C82-4F71-BD0A-2E57CD23174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33618" y="644123"/>
            <a:ext cx="1691640"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1915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2072640" y="1588007"/>
          <a:ext cx="7510272" cy="4288537"/>
        </p:xfrm>
        <a:graphic>
          <a:graphicData uri="http://schemas.openxmlformats.org/drawingml/2006/table">
            <a:tbl>
              <a:tblPr/>
              <a:tblGrid>
                <a:gridCol w="2503424">
                  <a:extLst>
                    <a:ext uri="{9D8B030D-6E8A-4147-A177-3AD203B41FA5}">
                      <a16:colId xmlns:a16="http://schemas.microsoft.com/office/drawing/2014/main" val="20000"/>
                    </a:ext>
                  </a:extLst>
                </a:gridCol>
                <a:gridCol w="2503424">
                  <a:extLst>
                    <a:ext uri="{9D8B030D-6E8A-4147-A177-3AD203B41FA5}">
                      <a16:colId xmlns:a16="http://schemas.microsoft.com/office/drawing/2014/main" val="20001"/>
                    </a:ext>
                  </a:extLst>
                </a:gridCol>
                <a:gridCol w="2503424">
                  <a:extLst>
                    <a:ext uri="{9D8B030D-6E8A-4147-A177-3AD203B41FA5}">
                      <a16:colId xmlns:a16="http://schemas.microsoft.com/office/drawing/2014/main" val="20002"/>
                    </a:ext>
                  </a:extLst>
                </a:gridCol>
              </a:tblGrid>
              <a:tr h="653221">
                <a:tc>
                  <a:txBody>
                    <a:bodyPr/>
                    <a:lstStyle/>
                    <a:p>
                      <a:pPr algn="ctr" fontAlgn="ctr"/>
                      <a:r>
                        <a:rPr lang="en-US" b="1" cap="all" dirty="0">
                          <a:latin typeface="Times New Roman" pitchFamily="18" charset="0"/>
                          <a:cs typeface="Times New Roman" pitchFamily="18" charset="0"/>
                        </a:rPr>
                        <a:t>BASIS FOR COMPARISON</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ctr" fontAlgn="ctr"/>
                      <a:r>
                        <a:rPr lang="en-US" b="1" cap="all">
                          <a:latin typeface="Times New Roman" pitchFamily="18" charset="0"/>
                          <a:cs typeface="Times New Roman" pitchFamily="18" charset="0"/>
                        </a:rPr>
                        <a:t>OBJECT</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ctr" fontAlgn="ctr"/>
                      <a:r>
                        <a:rPr lang="en-US" b="1" cap="all">
                          <a:latin typeface="Times New Roman" pitchFamily="18" charset="0"/>
                          <a:cs typeface="Times New Roman" pitchFamily="18" charset="0"/>
                        </a:rPr>
                        <a:t>CLASS</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1420045">
                <a:tc>
                  <a:txBody>
                    <a:bodyPr/>
                    <a:lstStyle/>
                    <a:p>
                      <a:pPr algn="l" fontAlgn="t"/>
                      <a:r>
                        <a:rPr lang="en-US">
                          <a:latin typeface="Times New Roman" pitchFamily="18" charset="0"/>
                          <a:cs typeface="Times New Roman" pitchFamily="18" charset="0"/>
                        </a:rPr>
                        <a:t>Definition</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latin typeface="Times New Roman" pitchFamily="18" charset="0"/>
                          <a:cs typeface="Times New Roman" pitchFamily="18" charset="0"/>
                        </a:rPr>
                        <a:t>An instance of a class is known as Object.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latin typeface="Times New Roman" pitchFamily="18" charset="0"/>
                          <a:cs typeface="Times New Roman" pitchFamily="18" charset="0"/>
                        </a:rPr>
                        <a:t>A template or blueprint with which objects are created is known as Class.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97613">
                <a:tc>
                  <a:txBody>
                    <a:bodyPr/>
                    <a:lstStyle/>
                    <a:p>
                      <a:pPr algn="l" fontAlgn="t"/>
                      <a:r>
                        <a:rPr lang="en-US">
                          <a:latin typeface="Times New Roman" pitchFamily="18" charset="0"/>
                          <a:cs typeface="Times New Roman" pitchFamily="18" charset="0"/>
                        </a:rPr>
                        <a:t>Type of entity</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latin typeface="Times New Roman" pitchFamily="18" charset="0"/>
                          <a:cs typeface="Times New Roman" pitchFamily="18" charset="0"/>
                        </a:rPr>
                        <a:t>Physical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latin typeface="Times New Roman" pitchFamily="18" charset="0"/>
                          <a:cs typeface="Times New Roman" pitchFamily="18" charset="0"/>
                        </a:rPr>
                        <a:t>Logical</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908829">
                <a:tc>
                  <a:txBody>
                    <a:bodyPr/>
                    <a:lstStyle/>
                    <a:p>
                      <a:pPr algn="l" fontAlgn="t"/>
                      <a:r>
                        <a:rPr lang="en-US">
                          <a:latin typeface="Times New Roman" pitchFamily="18" charset="0"/>
                          <a:cs typeface="Times New Roman" pitchFamily="18" charset="0"/>
                        </a:rPr>
                        <a:t>Creation</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latin typeface="Times New Roman" pitchFamily="18" charset="0"/>
                          <a:cs typeface="Times New Roman" pitchFamily="18" charset="0"/>
                        </a:rPr>
                        <a:t>Object is invoked </a:t>
                      </a:r>
                      <a:r>
                        <a:rPr lang="en-US" dirty="0" smtClean="0">
                          <a:latin typeface="Times New Roman" pitchFamily="18" charset="0"/>
                          <a:cs typeface="Times New Roman" pitchFamily="18" charset="0"/>
                        </a:rPr>
                        <a:t>by.</a:t>
                      </a:r>
                      <a:endParaRPr lang="en-US" dirty="0">
                        <a:latin typeface="Times New Roman" pitchFamily="18" charset="0"/>
                        <a:cs typeface="Times New Roman" pitchFamily="18" charset="0"/>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latin typeface="Times New Roman" pitchFamily="18" charset="0"/>
                          <a:cs typeface="Times New Roman" pitchFamily="18" charset="0"/>
                        </a:rPr>
                        <a:t>Class is declared by using class keyword.</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08829">
                <a:tc>
                  <a:txBody>
                    <a:bodyPr/>
                    <a:lstStyle/>
                    <a:p>
                      <a:pPr algn="l" fontAlgn="t"/>
                      <a:r>
                        <a:rPr lang="en-US">
                          <a:latin typeface="Times New Roman" pitchFamily="18" charset="0"/>
                          <a:cs typeface="Times New Roman" pitchFamily="18" charset="0"/>
                        </a:rPr>
                        <a:t>Memory allocation</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a:latin typeface="Times New Roman" pitchFamily="18" charset="0"/>
                          <a:cs typeface="Times New Roman" pitchFamily="18" charset="0"/>
                        </a:rPr>
                        <a:t>Creation of object consumes memory.</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latin typeface="Times New Roman" pitchFamily="18" charset="0"/>
                          <a:cs typeface="Times New Roman" pitchFamily="18" charset="0"/>
                        </a:rPr>
                        <a:t>The formation of a class doesn't allocate memory.</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4"/>
                  </a:ext>
                </a:extLst>
              </a:tr>
            </a:tbl>
          </a:graphicData>
        </a:graphic>
      </p:graphicFrame>
      <p:sp>
        <p:nvSpPr>
          <p:cNvPr id="4" name="Title 1"/>
          <p:cNvSpPr>
            <a:spLocks noGrp="1"/>
          </p:cNvSpPr>
          <p:nvPr>
            <p:ph type="title"/>
          </p:nvPr>
        </p:nvSpPr>
        <p:spPr>
          <a:xfrm>
            <a:off x="932688" y="252450"/>
            <a:ext cx="10058400" cy="1371600"/>
          </a:xfrm>
        </p:spPr>
        <p:txBody>
          <a:bodyPr/>
          <a:lstStyle/>
          <a:p>
            <a:r>
              <a:rPr lang="en-US" dirty="0" smtClean="0"/>
              <a:t>Object v/s Classes</a:t>
            </a:r>
            <a:endParaRPr lang="en-US" dirty="0"/>
          </a:p>
        </p:txBody>
      </p:sp>
    </p:spTree>
    <p:extLst>
      <p:ext uri="{BB962C8B-B14F-4D97-AF65-F5344CB8AC3E}">
        <p14:creationId xmlns:p14="http://schemas.microsoft.com/office/powerpoint/2010/main" val="5053742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Generalized Class</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 The class that only exhibits the common features of its objects.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Examples: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ANIMAL</a:t>
            </a:r>
          </a:p>
          <a:p>
            <a:r>
              <a:rPr lang="en-US" dirty="0">
                <a:latin typeface="Times New Roman" panose="02020603050405020304" pitchFamily="18" charset="0"/>
                <a:cs typeface="Times New Roman" panose="02020603050405020304" pitchFamily="18" charset="0"/>
              </a:rPr>
              <a:t>- BIRDS</a:t>
            </a:r>
          </a:p>
          <a:p>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HUMAN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1519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Specialized Class</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 The class that exhibits different or unique features (behaviors)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ANIMAL (Generalized)</a:t>
            </a:r>
          </a:p>
          <a:p>
            <a:pPr lvl="1"/>
            <a:r>
              <a:rPr lang="en-US" dirty="0">
                <a:latin typeface="Times New Roman" panose="02020603050405020304" pitchFamily="18" charset="0"/>
                <a:cs typeface="Times New Roman" panose="02020603050405020304" pitchFamily="18" charset="0"/>
              </a:rPr>
              <a:t>Specialized:</a:t>
            </a:r>
          </a:p>
          <a:p>
            <a:pPr lvl="2"/>
            <a:r>
              <a:rPr lang="en-US" dirty="0">
                <a:latin typeface="Times New Roman" panose="02020603050405020304" pitchFamily="18" charset="0"/>
                <a:cs typeface="Times New Roman" panose="02020603050405020304" pitchFamily="18" charset="0"/>
              </a:rPr>
              <a:t>Mammals</a:t>
            </a:r>
          </a:p>
          <a:p>
            <a:pPr lvl="2"/>
            <a:r>
              <a:rPr lang="en-US" dirty="0">
                <a:latin typeface="Times New Roman" panose="02020603050405020304" pitchFamily="18" charset="0"/>
                <a:cs typeface="Times New Roman" panose="02020603050405020304" pitchFamily="18" charset="0"/>
              </a:rPr>
              <a:t>Cats</a:t>
            </a:r>
          </a:p>
          <a:p>
            <a:pPr lvl="2"/>
            <a:r>
              <a:rPr lang="en-US" dirty="0">
                <a:latin typeface="Times New Roman" panose="02020603050405020304" pitchFamily="18" charset="0"/>
                <a:cs typeface="Times New Roman" panose="02020603050405020304" pitchFamily="18" charset="0"/>
              </a:rPr>
              <a:t>Dog</a:t>
            </a:r>
          </a:p>
          <a:p>
            <a:pPr marL="310896" lvl="2" indent="0">
              <a:buNone/>
            </a:pPr>
            <a:endParaRPr lang="en-US" dirty="0">
              <a:latin typeface="Times New Roman" panose="02020603050405020304" pitchFamily="18" charset="0"/>
              <a:cs typeface="Times New Roman" panose="02020603050405020304" pitchFamily="18" charset="0"/>
            </a:endParaRPr>
          </a:p>
        </p:txBody>
      </p:sp>
      <p:sp>
        <p:nvSpPr>
          <p:cNvPr id="4" name="TextBox 3"/>
          <p:cNvSpPr txBox="1"/>
          <p:nvPr/>
        </p:nvSpPr>
        <p:spPr>
          <a:xfrm>
            <a:off x="6413679" y="3825025"/>
            <a:ext cx="4636394" cy="1754326"/>
          </a:xfrm>
          <a:prstGeom prst="rect">
            <a:avLst/>
          </a:prstGeom>
          <a:noFill/>
        </p:spPr>
        <p:txBody>
          <a:bodyPr wrap="square" rtlCol="0">
            <a:spAutoFit/>
          </a:bodyPr>
          <a:lstStyle/>
          <a:p>
            <a:r>
              <a:rPr lang="en-US" dirty="0"/>
              <a:t>	     ANIMAL</a:t>
            </a:r>
          </a:p>
          <a:p>
            <a:r>
              <a:rPr lang="en-US" dirty="0"/>
              <a:t>WILD			PET</a:t>
            </a:r>
          </a:p>
          <a:p>
            <a:endParaRPr lang="en-US" dirty="0"/>
          </a:p>
          <a:p>
            <a:r>
              <a:rPr lang="en-US" dirty="0"/>
              <a:t>CAT 			CAT</a:t>
            </a:r>
          </a:p>
          <a:p>
            <a:endParaRPr lang="en-US" dirty="0"/>
          </a:p>
          <a:p>
            <a:r>
              <a:rPr lang="en-US" dirty="0"/>
              <a:t>Lion   </a:t>
            </a:r>
            <a:r>
              <a:rPr lang="en-US" dirty="0" err="1"/>
              <a:t>Streat</a:t>
            </a:r>
            <a:r>
              <a:rPr lang="en-US" dirty="0"/>
              <a:t> Cat            Persian        Siamese</a:t>
            </a:r>
          </a:p>
        </p:txBody>
      </p:sp>
      <p:cxnSp>
        <p:nvCxnSpPr>
          <p:cNvPr id="6" name="Straight Connector 5"/>
          <p:cNvCxnSpPr/>
          <p:nvPr/>
        </p:nvCxnSpPr>
        <p:spPr>
          <a:xfrm flipH="1">
            <a:off x="7070501" y="4031087"/>
            <a:ext cx="631065" cy="20606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8512935" y="4069724"/>
            <a:ext cx="708338" cy="1287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697014" y="4404575"/>
            <a:ext cx="12879" cy="3348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414456" y="4378817"/>
            <a:ext cx="0" cy="3219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606862" y="4919730"/>
            <a:ext cx="90152" cy="3348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697014" y="4906851"/>
            <a:ext cx="373487" cy="3477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9221273" y="4919730"/>
            <a:ext cx="193183" cy="3348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414456" y="4919730"/>
            <a:ext cx="502276" cy="33485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798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415600" y="593367"/>
            <a:ext cx="11360700" cy="817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a:buNone/>
            </a:pPr>
            <a:r>
              <a:rPr lang="en-US"/>
              <a:t>Course Outline</a:t>
            </a:r>
            <a:endParaRPr/>
          </a:p>
        </p:txBody>
      </p:sp>
      <p:sp>
        <p:nvSpPr>
          <p:cNvPr id="72" name="Google Shape;72;p14"/>
          <p:cNvSpPr/>
          <p:nvPr/>
        </p:nvSpPr>
        <p:spPr>
          <a:xfrm>
            <a:off x="0" y="0"/>
            <a:ext cx="12192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
            </a:r>
            <a:br>
              <a:rPr lang="en-US" sz="1800" b="0" i="0" u="none" strike="noStrike" cap="none">
                <a:solidFill>
                  <a:schemeClr val="dk1"/>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p:txBody>
      </p:sp>
      <p:pic>
        <p:nvPicPr>
          <p:cNvPr id="2" name="Picture 1"/>
          <p:cNvPicPr>
            <a:picLocks noChangeAspect="1"/>
          </p:cNvPicPr>
          <p:nvPr/>
        </p:nvPicPr>
        <p:blipFill>
          <a:blip r:embed="rId3"/>
          <a:stretch>
            <a:fillRect/>
          </a:stretch>
        </p:blipFill>
        <p:spPr>
          <a:xfrm>
            <a:off x="2087562" y="1722437"/>
            <a:ext cx="7043738" cy="4030663"/>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CC30F-99B7-4FB1-9B29-BE7A0E38F612}"/>
              </a:ext>
            </a:extLst>
          </p:cNvPr>
          <p:cNvSpPr>
            <a:spLocks noGrp="1"/>
          </p:cNvSpPr>
          <p:nvPr>
            <p:ph type="title"/>
          </p:nvPr>
        </p:nvSpPr>
        <p:spPr/>
        <p:txBody>
          <a:bodyPr>
            <a:normAutofit fontScale="90000"/>
          </a:bodyPr>
          <a:lstStyle/>
          <a:p>
            <a:r>
              <a:rPr lang="en-US" dirty="0"/>
              <a:t>Type of classes</a:t>
            </a:r>
          </a:p>
        </p:txBody>
      </p:sp>
      <p:sp>
        <p:nvSpPr>
          <p:cNvPr id="3" name="Content Placeholder 2">
            <a:extLst>
              <a:ext uri="{FF2B5EF4-FFF2-40B4-BE49-F238E27FC236}">
                <a16:creationId xmlns:a16="http://schemas.microsoft.com/office/drawing/2014/main" id="{9CA8EE5C-6FA6-43E1-ADBD-68EBD54005F9}"/>
              </a:ext>
            </a:extLst>
          </p:cNvPr>
          <p:cNvSpPr>
            <a:spLocks noGrp="1"/>
          </p:cNvSpPr>
          <p:nvPr>
            <p:ph idx="1"/>
          </p:nvPr>
        </p:nvSpPr>
        <p:spPr/>
        <p:txBody>
          <a:bodyPr/>
          <a:lstStyle/>
          <a:p>
            <a:pPr fontAlgn="base"/>
            <a:r>
              <a:rPr lang="en-US" dirty="0"/>
              <a:t>There are four distinct types of classes which are differentiated </a:t>
            </a:r>
            <a:r>
              <a:rPr lang="en-US" b="1" dirty="0"/>
              <a:t>based on implementation</a:t>
            </a:r>
            <a:r>
              <a:rPr lang="en-US" dirty="0"/>
              <a:t>. They are:</a:t>
            </a:r>
          </a:p>
          <a:p>
            <a:pPr marL="342900" indent="-342900" fontAlgn="base">
              <a:buFont typeface="+mj-lt"/>
              <a:buAutoNum type="arabicPeriod"/>
            </a:pPr>
            <a:r>
              <a:rPr lang="en-US" dirty="0" smtClean="0"/>
              <a:t>Base Classes/ Concrete </a:t>
            </a:r>
            <a:r>
              <a:rPr lang="en-US" dirty="0"/>
              <a:t>Base </a:t>
            </a:r>
            <a:r>
              <a:rPr lang="en-US" dirty="0" smtClean="0"/>
              <a:t> class</a:t>
            </a:r>
            <a:endParaRPr lang="en-US" dirty="0"/>
          </a:p>
          <a:p>
            <a:pPr marL="342900" indent="-342900" fontAlgn="base">
              <a:buFont typeface="+mj-lt"/>
              <a:buAutoNum type="arabicPeriod"/>
            </a:pPr>
            <a:r>
              <a:rPr lang="en-US" dirty="0"/>
              <a:t>Derived </a:t>
            </a:r>
            <a:r>
              <a:rPr lang="en-US" dirty="0" smtClean="0"/>
              <a:t>Classes / </a:t>
            </a:r>
            <a:r>
              <a:rPr lang="en-US" dirty="0"/>
              <a:t>Concrete Derived </a:t>
            </a:r>
            <a:r>
              <a:rPr lang="en-US" dirty="0" smtClean="0"/>
              <a:t>class</a:t>
            </a:r>
            <a:endParaRPr lang="en-US" dirty="0"/>
          </a:p>
          <a:p>
            <a:pPr marL="342900" indent="-342900" fontAlgn="base">
              <a:buFont typeface="+mj-lt"/>
              <a:buAutoNum type="arabicPeriod"/>
            </a:pPr>
            <a:r>
              <a:rPr lang="en-US" dirty="0" smtClean="0"/>
              <a:t>Abstract Class</a:t>
            </a:r>
            <a:endParaRPr lang="en-US" dirty="0"/>
          </a:p>
        </p:txBody>
      </p:sp>
    </p:spTree>
    <p:extLst>
      <p:ext uri="{BB962C8B-B14F-4D97-AF65-F5344CB8AC3E}">
        <p14:creationId xmlns:p14="http://schemas.microsoft.com/office/powerpoint/2010/main" val="389613119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94DC4-1624-4ED5-B7F9-A0128CC382DD}"/>
              </a:ext>
            </a:extLst>
          </p:cNvPr>
          <p:cNvSpPr>
            <a:spLocks noGrp="1"/>
          </p:cNvSpPr>
          <p:nvPr>
            <p:ph type="title"/>
          </p:nvPr>
        </p:nvSpPr>
        <p:spPr/>
        <p:txBody>
          <a:bodyPr>
            <a:normAutofit fontScale="90000"/>
          </a:bodyPr>
          <a:lstStyle/>
          <a:p>
            <a:r>
              <a:rPr lang="en-US" dirty="0"/>
              <a:t>Abstract Class</a:t>
            </a:r>
          </a:p>
        </p:txBody>
      </p:sp>
      <p:sp>
        <p:nvSpPr>
          <p:cNvPr id="5" name="Rectangle 4"/>
          <p:cNvSpPr/>
          <p:nvPr/>
        </p:nvSpPr>
        <p:spPr>
          <a:xfrm>
            <a:off x="999744" y="2149501"/>
            <a:ext cx="5476119" cy="3293209"/>
          </a:xfrm>
          <a:prstGeom prst="rect">
            <a:avLst/>
          </a:prstGeom>
        </p:spPr>
        <p:txBody>
          <a:bodyPr wrap="square">
            <a:spAutoFit/>
          </a:bodyPr>
          <a:lstStyle/>
          <a:p>
            <a:pPr marL="285750" indent="-285750" algn="just">
              <a:buFont typeface="Wingdings" panose="05000000000000000000" pitchFamily="2" charset="2"/>
              <a:buChar char="§"/>
            </a:pPr>
            <a:r>
              <a:rPr lang="en-US" sz="1600" b="1" dirty="0" smtClean="0">
                <a:latin typeface="Times New Roman" panose="02020603050405020304" pitchFamily="18" charset="0"/>
                <a:cs typeface="Times New Roman" pitchFamily="18" charset="0"/>
              </a:rPr>
              <a:t>Abstract class in C++</a:t>
            </a:r>
            <a:r>
              <a:rPr lang="en-US" sz="1600" dirty="0" smtClean="0">
                <a:latin typeface="Times New Roman" pitchFamily="18" charset="0"/>
                <a:cs typeface="Times New Roman" pitchFamily="18" charset="0"/>
              </a:rPr>
              <a:t> is a class that has at least one pure virtual function (i.e., a function that has no definition). The classes inheriting the abstract class must provide a definition for the pure virtual function; otherwise, the subclass would become an abstract class itself.</a:t>
            </a:r>
          </a:p>
          <a:p>
            <a:pPr marL="285750" indent="-285750" algn="just">
              <a:buFont typeface="Wingdings" panose="05000000000000000000" pitchFamily="2" charset="2"/>
              <a:buChar char="§"/>
            </a:pPr>
            <a:r>
              <a:rPr lang="en-US" sz="1600" dirty="0" smtClean="0">
                <a:latin typeface="Times New Roman" pitchFamily="18" charset="0"/>
                <a:cs typeface="Times New Roman" pitchFamily="18" charset="0"/>
              </a:rPr>
              <a:t>The purpose of an </a:t>
            </a:r>
            <a:r>
              <a:rPr lang="en-US" sz="1600" b="1" dirty="0" smtClean="0">
                <a:latin typeface="Times New Roman" pitchFamily="18" charset="0"/>
                <a:cs typeface="Times New Roman" pitchFamily="18" charset="0"/>
              </a:rPr>
              <a:t>abstract class</a:t>
            </a:r>
            <a:r>
              <a:rPr lang="en-US" sz="1600" dirty="0" smtClean="0">
                <a:latin typeface="Times New Roman" pitchFamily="18" charset="0"/>
                <a:cs typeface="Times New Roman" pitchFamily="18" charset="0"/>
              </a:rPr>
              <a:t> (often referred to as an ABC) is to provide an appropriate base class from which other classes can inherit.</a:t>
            </a:r>
          </a:p>
          <a:p>
            <a:pPr marL="285750" indent="-285750" algn="just">
              <a:buFont typeface="Wingdings" panose="05000000000000000000" pitchFamily="2" charset="2"/>
              <a:buChar char="§"/>
            </a:pPr>
            <a:r>
              <a:rPr lang="en-US" sz="1600" dirty="0" smtClean="0">
                <a:latin typeface="Times New Roman" pitchFamily="18" charset="0"/>
                <a:cs typeface="Times New Roman" pitchFamily="18" charset="0"/>
              </a:rPr>
              <a:t>For example, a Vehicle parent class with Truck and Motorbike inheriting from it is an abstraction that easily allows more vehicles to be added.</a:t>
            </a:r>
          </a:p>
          <a:p>
            <a:pPr marL="285750" indent="-285750" algn="just">
              <a:buFont typeface="Wingdings" panose="05000000000000000000" pitchFamily="2" charset="2"/>
              <a:buChar char="§"/>
            </a:pPr>
            <a:r>
              <a:rPr lang="en-US" sz="1600" dirty="0" smtClean="0">
                <a:latin typeface="Times New Roman" pitchFamily="18" charset="0"/>
                <a:cs typeface="Times New Roman" pitchFamily="18" charset="0"/>
              </a:rPr>
              <a:t>Abstract </a:t>
            </a:r>
            <a:r>
              <a:rPr lang="en-US" sz="1600" dirty="0">
                <a:latin typeface="Times New Roman" panose="02020603050405020304" pitchFamily="18" charset="0"/>
                <a:cs typeface="Times New Roman" panose="02020603050405020304" pitchFamily="18" charset="0"/>
              </a:rPr>
              <a:t>classes are essential to providing an abstraction to the code to make it reusable and extendable.</a:t>
            </a:r>
          </a:p>
        </p:txBody>
      </p:sp>
      <p:pic>
        <p:nvPicPr>
          <p:cNvPr id="4098" name="Picture 2"/>
          <p:cNvPicPr>
            <a:picLocks noChangeAspect="1" noChangeArrowheads="1"/>
          </p:cNvPicPr>
          <p:nvPr/>
        </p:nvPicPr>
        <p:blipFill>
          <a:blip r:embed="rId2"/>
          <a:srcRect l="30233" t="33787" r="33621" b="29213"/>
          <a:stretch>
            <a:fillRect/>
          </a:stretch>
        </p:blipFill>
        <p:spPr bwMode="auto">
          <a:xfrm>
            <a:off x="6718300" y="2014194"/>
            <a:ext cx="4406900" cy="2819400"/>
          </a:xfrm>
          <a:prstGeom prst="rect">
            <a:avLst/>
          </a:prstGeom>
          <a:noFill/>
          <a:ln w="9525">
            <a:noFill/>
            <a:miter lim="800000"/>
            <a:headEnd/>
            <a:tailEnd/>
          </a:ln>
          <a:effectLst/>
        </p:spPr>
      </p:pic>
    </p:spTree>
    <p:extLst>
      <p:ext uri="{BB962C8B-B14F-4D97-AF65-F5344CB8AC3E}">
        <p14:creationId xmlns:p14="http://schemas.microsoft.com/office/powerpoint/2010/main" val="178958085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a:t>
            </a:r>
            <a:r>
              <a:rPr smtClean="0"/>
              <a:t>irtual member function</a:t>
            </a:r>
            <a:endParaRPr lang="en-US" dirty="0"/>
          </a:p>
        </p:txBody>
      </p:sp>
      <p:sp>
        <p:nvSpPr>
          <p:cNvPr id="3" name="Content Placeholder 2"/>
          <p:cNvSpPr>
            <a:spLocks noGrp="1"/>
          </p:cNvSpPr>
          <p:nvPr>
            <p:ph idx="1"/>
          </p:nvPr>
        </p:nvSpPr>
        <p:spPr/>
        <p:txBody>
          <a:bodyPr>
            <a:normAutofit/>
          </a:bodyPr>
          <a:lstStyle/>
          <a:p>
            <a:r>
              <a:rPr lang="en-US" sz="2000" dirty="0" smtClean="0">
                <a:latin typeface="Times New Roman" panose="02020603050405020304" pitchFamily="18" charset="0"/>
                <a:cs typeface="Times New Roman" panose="02020603050405020304" pitchFamily="18" charset="0"/>
              </a:rPr>
              <a:t>A virtual member function for which no implementation is given is called a </a:t>
            </a:r>
            <a:r>
              <a:rPr lang="en-US" sz="2000" i="1" dirty="0" smtClean="0">
                <a:latin typeface="Times New Roman" panose="02020603050405020304" pitchFamily="18" charset="0"/>
                <a:cs typeface="Times New Roman" panose="02020603050405020304" pitchFamily="18" charset="0"/>
              </a:rPr>
              <a:t>pure virtual function</a:t>
            </a:r>
            <a:r>
              <a:rPr lang="en-US" sz="2000" dirty="0" smtClean="0">
                <a:latin typeface="Times New Roman" panose="02020603050405020304" pitchFamily="18" charset="0"/>
                <a:cs typeface="Times New Roman" panose="02020603050405020304" pitchFamily="18" charset="0"/>
              </a:rPr>
              <a:t> .</a:t>
            </a:r>
          </a:p>
          <a:p>
            <a:pPr algn="ctr"/>
            <a:r>
              <a:rPr lang="en-US" sz="2000" dirty="0" smtClean="0">
                <a:latin typeface="Times New Roman" panose="02020603050405020304" pitchFamily="18" charset="0"/>
                <a:cs typeface="Times New Roman" panose="02020603050405020304" pitchFamily="18" charset="0"/>
              </a:rPr>
              <a:t>Virtual void fun() = 0;</a:t>
            </a:r>
          </a:p>
          <a:p>
            <a:r>
              <a:rPr lang="en-US" sz="2000" dirty="0">
                <a:latin typeface="Times New Roman" panose="02020603050405020304" pitchFamily="18" charset="0"/>
                <a:cs typeface="Times New Roman" panose="02020603050405020304" pitchFamily="18" charset="0"/>
              </a:rPr>
              <a:t>Sometimes implementation of all function cannot be provided in a base class because we don’t know the implementation. Such a class is called abstract class.</a:t>
            </a:r>
          </a:p>
        </p:txBody>
      </p:sp>
    </p:spTree>
    <p:extLst>
      <p:ext uri="{BB962C8B-B14F-4D97-AF65-F5344CB8AC3E}">
        <p14:creationId xmlns:p14="http://schemas.microsoft.com/office/powerpoint/2010/main" val="15321734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42EE-2F46-4B84-BCEE-E6B32FC26030}"/>
              </a:ext>
            </a:extLst>
          </p:cNvPr>
          <p:cNvSpPr>
            <a:spLocks noGrp="1"/>
          </p:cNvSpPr>
          <p:nvPr>
            <p:ph type="title"/>
          </p:nvPr>
        </p:nvSpPr>
        <p:spPr/>
        <p:txBody>
          <a:bodyPr>
            <a:normAutofit fontScale="90000"/>
          </a:bodyPr>
          <a:lstStyle/>
          <a:p>
            <a:r>
              <a:rPr lang="en-US" dirty="0"/>
              <a:t>Concrete Class</a:t>
            </a:r>
          </a:p>
        </p:txBody>
      </p:sp>
      <p:sp>
        <p:nvSpPr>
          <p:cNvPr id="5" name="Rectangle 4"/>
          <p:cNvSpPr/>
          <p:nvPr/>
        </p:nvSpPr>
        <p:spPr>
          <a:xfrm>
            <a:off x="1755648" y="1910048"/>
            <a:ext cx="10034016" cy="646331"/>
          </a:xfrm>
          <a:prstGeom prst="rect">
            <a:avLst/>
          </a:prstGeom>
        </p:spPr>
        <p:txBody>
          <a:bodyPr wrap="square">
            <a:spAutoFit/>
          </a:bodyPr>
          <a:lstStyle/>
          <a:p>
            <a:r>
              <a:rPr lang="en-US" dirty="0" smtClean="0">
                <a:latin typeface="Times New Roman" panose="02020603050405020304" pitchFamily="18" charset="0"/>
                <a:cs typeface="Times New Roman" panose="02020603050405020304" pitchFamily="18" charset="0"/>
              </a:rPr>
              <a:t>A concrete class is a class that can be used to create an object. An abstract class cannot be used to create an object (you must extend an abstract class and make a concrete class to be able to then create an object).</a:t>
            </a:r>
            <a:endParaRPr lang="en-US" dirty="0">
              <a:latin typeface="Times New Roman" panose="02020603050405020304" pitchFamily="18" charset="0"/>
              <a:cs typeface="Times New Roman" panose="02020603050405020304" pitchFamily="18" charset="0"/>
            </a:endParaRPr>
          </a:p>
        </p:txBody>
      </p:sp>
      <p:sp>
        <p:nvSpPr>
          <p:cNvPr id="6" name="Rectangle 5"/>
          <p:cNvSpPr/>
          <p:nvPr/>
        </p:nvSpPr>
        <p:spPr>
          <a:xfrm>
            <a:off x="1780032" y="2970752"/>
            <a:ext cx="9692640" cy="923330"/>
          </a:xfrm>
          <a:prstGeom prst="rect">
            <a:avLst/>
          </a:prstGeom>
        </p:spPr>
        <p:txBody>
          <a:bodyPr wrap="square">
            <a:spAutoFit/>
          </a:bodyPr>
          <a:lstStyle/>
          <a:p>
            <a:pPr>
              <a:buFont typeface="Arial" pitchFamily="34" charset="0"/>
              <a:buChar char="•"/>
            </a:pPr>
            <a:r>
              <a:rPr lang="en-US" dirty="0" smtClean="0">
                <a:latin typeface="Times New Roman" panose="02020603050405020304" pitchFamily="18" charset="0"/>
                <a:cs typeface="Times New Roman" panose="02020603050405020304" pitchFamily="18" charset="0"/>
              </a:rPr>
              <a:t>You can instantiate a concrete class.</a:t>
            </a:r>
          </a:p>
          <a:p>
            <a:pPr>
              <a:buFont typeface="Arial" pitchFamily="34" charset="0"/>
              <a:buChar char="•"/>
            </a:pPr>
            <a:r>
              <a:rPr lang="en-US" dirty="0" smtClean="0">
                <a:latin typeface="Times New Roman" panose="02020603050405020304" pitchFamily="18" charset="0"/>
                <a:cs typeface="Times New Roman" panose="02020603050405020304" pitchFamily="18" charset="0"/>
              </a:rPr>
              <a:t>A concrete class doesn’t have any abstract methods.</a:t>
            </a:r>
          </a:p>
          <a:p>
            <a:pPr>
              <a:buFont typeface="Arial" pitchFamily="34" charset="0"/>
              <a:buChar char="•"/>
            </a:pPr>
            <a:r>
              <a:rPr lang="en-US" dirty="0" smtClean="0">
                <a:latin typeface="Times New Roman" panose="02020603050405020304" pitchFamily="18" charset="0"/>
                <a:cs typeface="Times New Roman" panose="02020603050405020304" pitchFamily="18" charset="0"/>
              </a:rPr>
              <a:t>It is not mandatory to inherit a concrete class to use it.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926467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smtClean="0"/>
              <a:t>Access Control</a:t>
            </a:r>
            <a:endParaRPr lang="en-US" dirty="0"/>
          </a:p>
        </p:txBody>
      </p:sp>
      <p:pic>
        <p:nvPicPr>
          <p:cNvPr id="4" name="Content Placeholder 3" descr="iamge.png"/>
          <p:cNvPicPr>
            <a:picLocks noGrp="1" noChangeAspect="1"/>
          </p:cNvPicPr>
          <p:nvPr>
            <p:ph idx="1"/>
          </p:nvPr>
        </p:nvPicPr>
        <p:blipFill>
          <a:blip r:embed="rId2"/>
          <a:stretch>
            <a:fillRect/>
          </a:stretch>
        </p:blipFill>
        <p:spPr>
          <a:xfrm>
            <a:off x="3861422" y="2370677"/>
            <a:ext cx="7086994" cy="3411813"/>
          </a:xfrm>
        </p:spPr>
      </p:pic>
      <p:sp>
        <p:nvSpPr>
          <p:cNvPr id="5" name="TextBox 4"/>
          <p:cNvSpPr txBox="1"/>
          <p:nvPr/>
        </p:nvSpPr>
        <p:spPr>
          <a:xfrm>
            <a:off x="1170432" y="2511552"/>
            <a:ext cx="1792224" cy="923330"/>
          </a:xfrm>
          <a:prstGeom prst="rect">
            <a:avLst/>
          </a:prstGeom>
          <a:noFill/>
        </p:spPr>
        <p:txBody>
          <a:bodyPr wrap="square" rtlCol="0">
            <a:spAutoFit/>
          </a:bodyPr>
          <a:lstStyle/>
          <a:p>
            <a:pPr marL="342900" indent="-342900">
              <a:buFont typeface="+mj-lt"/>
              <a:buAutoNum type="arabicPeriod"/>
            </a:pPr>
            <a:r>
              <a:rPr lang="en-US" dirty="0" smtClean="0">
                <a:latin typeface="Times New Roman" pitchFamily="18" charset="0"/>
                <a:cs typeface="Times New Roman" pitchFamily="18" charset="0"/>
              </a:rPr>
              <a:t>Public </a:t>
            </a:r>
          </a:p>
          <a:p>
            <a:pPr marL="342900" indent="-342900">
              <a:buFont typeface="+mj-lt"/>
              <a:buAutoNum type="arabicPeriod"/>
            </a:pPr>
            <a:r>
              <a:rPr lang="en-US" dirty="0" smtClean="0">
                <a:latin typeface="Times New Roman" pitchFamily="18" charset="0"/>
                <a:cs typeface="Times New Roman" pitchFamily="18" charset="0"/>
              </a:rPr>
              <a:t>Private </a:t>
            </a:r>
          </a:p>
          <a:p>
            <a:pPr marL="342900" indent="-342900">
              <a:buFont typeface="+mj-lt"/>
              <a:buAutoNum type="arabicPeriod"/>
            </a:pPr>
            <a:r>
              <a:rPr lang="en-US" dirty="0" smtClean="0">
                <a:latin typeface="Times New Roman" pitchFamily="18" charset="0"/>
                <a:cs typeface="Times New Roman" pitchFamily="18" charset="0"/>
              </a:rPr>
              <a:t>Protected</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31393189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smtClean="0"/>
              <a:t>Protected-Modifier</a:t>
            </a:r>
            <a:endParaRPr lang="en-US" dirty="0"/>
          </a:p>
        </p:txBody>
      </p:sp>
      <p:sp>
        <p:nvSpPr>
          <p:cNvPr id="3" name="Content Placeholder 2"/>
          <p:cNvSpPr>
            <a:spLocks noGrp="1"/>
          </p:cNvSpPr>
          <p:nvPr>
            <p:ph idx="1"/>
          </p:nvPr>
        </p:nvSpPr>
        <p:spPr>
          <a:xfrm>
            <a:off x="1066800" y="2103120"/>
            <a:ext cx="4163568" cy="3931920"/>
          </a:xfrm>
        </p:spPr>
        <p:txBody>
          <a:bodyPr>
            <a:normAutofit fontScale="92500"/>
          </a:bodyPr>
          <a:lstStyle/>
          <a:p>
            <a:pPr algn="just"/>
            <a:r>
              <a:rPr lang="en-US" dirty="0" smtClean="0">
                <a:latin typeface="Times New Roman" pitchFamily="18" charset="0"/>
                <a:cs typeface="Times New Roman" pitchFamily="18" charset="0"/>
              </a:rPr>
              <a:t>Protected access modifier is similar to that of private access modifiers, the difference is that the class member declared as Protected are inaccessible outside the class but they can be accessed by any subclass(derived class) of that class.</a:t>
            </a:r>
            <a:endParaRPr lang="en-US"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srcRect l="12542" t="15333" r="50271" b="22000"/>
          <a:stretch>
            <a:fillRect/>
          </a:stretch>
        </p:blipFill>
        <p:spPr bwMode="auto">
          <a:xfrm>
            <a:off x="6912415" y="985520"/>
            <a:ext cx="5002725" cy="5268976"/>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l="5829" t="9413" r="57296" b="78087"/>
          <a:stretch>
            <a:fillRect/>
          </a:stretch>
        </p:blipFill>
        <p:spPr bwMode="auto">
          <a:xfrm>
            <a:off x="547014" y="5703316"/>
            <a:ext cx="5203139" cy="1102360"/>
          </a:xfrm>
          <a:prstGeom prst="rect">
            <a:avLst/>
          </a:prstGeom>
          <a:noFill/>
          <a:ln w="9525">
            <a:noFill/>
            <a:miter lim="800000"/>
            <a:headEnd/>
            <a:tailEnd/>
          </a:ln>
          <a:effectLst/>
        </p:spPr>
      </p:pic>
    </p:spTree>
    <p:extLst>
      <p:ext uri="{BB962C8B-B14F-4D97-AF65-F5344CB8AC3E}">
        <p14:creationId xmlns:p14="http://schemas.microsoft.com/office/powerpoint/2010/main" val="401100028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smtClean="0"/>
              <a:t>Private Modifier</a:t>
            </a:r>
            <a:endParaRPr lang="en-US" dirty="0"/>
          </a:p>
        </p:txBody>
      </p:sp>
      <p:sp>
        <p:nvSpPr>
          <p:cNvPr id="3" name="Content Placeholder 2"/>
          <p:cNvSpPr>
            <a:spLocks noGrp="1"/>
          </p:cNvSpPr>
          <p:nvPr>
            <p:ph idx="1"/>
          </p:nvPr>
        </p:nvSpPr>
        <p:spPr>
          <a:xfrm>
            <a:off x="1066800" y="2103120"/>
            <a:ext cx="4736592" cy="3931920"/>
          </a:xfrm>
        </p:spPr>
        <p:txBody>
          <a:bodyPr/>
          <a:lstStyle/>
          <a:p>
            <a:pPr algn="just"/>
            <a:r>
              <a:rPr lang="en-US" dirty="0" smtClean="0">
                <a:latin typeface="Times New Roman" pitchFamily="18" charset="0"/>
                <a:cs typeface="Times New Roman" pitchFamily="18" charset="0"/>
              </a:rPr>
              <a:t>The class members declared as </a:t>
            </a:r>
            <a:r>
              <a:rPr lang="en-US" i="1" dirty="0" smtClean="0">
                <a:latin typeface="Times New Roman" pitchFamily="18" charset="0"/>
                <a:cs typeface="Times New Roman" pitchFamily="18" charset="0"/>
              </a:rPr>
              <a:t>private</a:t>
            </a:r>
            <a:r>
              <a:rPr lang="en-US" dirty="0" smtClean="0">
                <a:latin typeface="Times New Roman" pitchFamily="18" charset="0"/>
                <a:cs typeface="Times New Roman" pitchFamily="18" charset="0"/>
              </a:rPr>
              <a:t> can be accessed only by the functions inside the class. They are not allowed to be accessed directly by any object or function outside the class. </a:t>
            </a:r>
            <a:endParaRPr lang="en-US"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srcRect l="12642" t="15040" r="57599" b="33426"/>
          <a:stretch>
            <a:fillRect/>
          </a:stretch>
        </p:blipFill>
        <p:spPr bwMode="auto">
          <a:xfrm>
            <a:off x="6210808" y="435655"/>
            <a:ext cx="5444744" cy="5893009"/>
          </a:xfrm>
          <a:prstGeom prst="rect">
            <a:avLst/>
          </a:prstGeom>
          <a:noFill/>
          <a:ln w="9525">
            <a:noFill/>
            <a:miter lim="800000"/>
            <a:headEnd/>
            <a:tailEnd/>
          </a:ln>
          <a:effectLst/>
        </p:spPr>
      </p:pic>
      <p:sp>
        <p:nvSpPr>
          <p:cNvPr id="5" name="Rectangle 4"/>
          <p:cNvSpPr/>
          <p:nvPr/>
        </p:nvSpPr>
        <p:spPr>
          <a:xfrm>
            <a:off x="1169715" y="5001164"/>
            <a:ext cx="4023360" cy="830997"/>
          </a:xfrm>
          <a:prstGeom prst="rect">
            <a:avLst/>
          </a:prstGeom>
        </p:spPr>
        <p:txBody>
          <a:bodyPr wrap="square">
            <a:spAutoFit/>
          </a:bodyPr>
          <a:lstStyle/>
          <a:p>
            <a:r>
              <a:rPr lang="en-US" sz="1200" dirty="0" smtClean="0"/>
              <a:t>The output of above program will be a compile time error because we are not allowed to access the private data members of a class directly outside the class.</a:t>
            </a:r>
            <a:endParaRPr lang="en-US" sz="1200" dirty="0"/>
          </a:p>
        </p:txBody>
      </p:sp>
    </p:spTree>
    <p:extLst>
      <p:ext uri="{BB962C8B-B14F-4D97-AF65-F5344CB8AC3E}">
        <p14:creationId xmlns:p14="http://schemas.microsoft.com/office/powerpoint/2010/main" val="333302454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smtClean="0"/>
              <a:t>Private Modifier</a:t>
            </a:r>
            <a:endParaRPr lang="en-US" dirty="0"/>
          </a:p>
        </p:txBody>
      </p:sp>
      <p:pic>
        <p:nvPicPr>
          <p:cNvPr id="3074" name="Picture 2"/>
          <p:cNvPicPr>
            <a:picLocks noGrp="1" noChangeAspect="1" noChangeArrowheads="1"/>
          </p:cNvPicPr>
          <p:nvPr>
            <p:ph idx="1"/>
          </p:nvPr>
        </p:nvPicPr>
        <p:blipFill>
          <a:blip r:embed="rId2"/>
          <a:srcRect l="11825" t="15457" r="53682" b="32572"/>
          <a:stretch>
            <a:fillRect/>
          </a:stretch>
        </p:blipFill>
        <p:spPr bwMode="auto">
          <a:xfrm>
            <a:off x="1280160" y="1755648"/>
            <a:ext cx="4181856" cy="3938016"/>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l="14096" t="22593" r="48717" b="63907"/>
          <a:stretch>
            <a:fillRect/>
          </a:stretch>
        </p:blipFill>
        <p:spPr bwMode="auto">
          <a:xfrm>
            <a:off x="5693156" y="1721612"/>
            <a:ext cx="5039906" cy="1143508"/>
          </a:xfrm>
          <a:prstGeom prst="rect">
            <a:avLst/>
          </a:prstGeom>
          <a:noFill/>
          <a:ln w="9525">
            <a:noFill/>
            <a:miter lim="800000"/>
            <a:headEnd/>
            <a:tailEnd/>
          </a:ln>
          <a:effectLst/>
        </p:spPr>
      </p:pic>
    </p:spTree>
    <p:extLst>
      <p:ext uri="{BB962C8B-B14F-4D97-AF65-F5344CB8AC3E}">
        <p14:creationId xmlns:p14="http://schemas.microsoft.com/office/powerpoint/2010/main" val="234654822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Constructor </a:t>
            </a:r>
            <a:endParaRPr lang="en-US" dirty="0"/>
          </a:p>
        </p:txBody>
      </p:sp>
      <p:sp>
        <p:nvSpPr>
          <p:cNvPr id="3" name="Content Placeholder 2"/>
          <p:cNvSpPr>
            <a:spLocks noGrp="1"/>
          </p:cNvSpPr>
          <p:nvPr>
            <p:ph idx="1"/>
          </p:nvPr>
        </p:nvSpPr>
        <p:spPr/>
        <p:txBody>
          <a:bodyPr>
            <a:normAutofit/>
          </a:bodyPr>
          <a:lstStyle/>
          <a:p>
            <a:pPr algn="just"/>
            <a:r>
              <a:rPr lang="en-US" sz="2000" dirty="0">
                <a:latin typeface="Times New Roman" panose="02020603050405020304" pitchFamily="18" charset="0"/>
                <a:cs typeface="Times New Roman" panose="02020603050405020304" pitchFamily="18" charset="0"/>
              </a:rPr>
              <a:t>A constructor is a member function of a class which initializes objects of a class</a:t>
            </a:r>
            <a:r>
              <a:rPr lang="en-US" sz="2000" dirty="0" smtClean="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It has the same name of the class.</a:t>
            </a:r>
          </a:p>
          <a:p>
            <a:r>
              <a:rPr lang="en-US" sz="2000" dirty="0">
                <a:latin typeface="Times New Roman" panose="02020603050405020304" pitchFamily="18" charset="0"/>
                <a:cs typeface="Times New Roman" panose="02020603050405020304" pitchFamily="18" charset="0"/>
              </a:rPr>
              <a:t>It must be a public member.</a:t>
            </a:r>
          </a:p>
          <a:p>
            <a:r>
              <a:rPr lang="en-US" sz="2000" dirty="0">
                <a:latin typeface="Times New Roman" panose="02020603050405020304" pitchFamily="18" charset="0"/>
                <a:cs typeface="Times New Roman" panose="02020603050405020304" pitchFamily="18" charset="0"/>
              </a:rPr>
              <a:t>No Return Values.</a:t>
            </a:r>
          </a:p>
          <a:p>
            <a:r>
              <a:rPr lang="en-US" sz="2000" dirty="0">
                <a:latin typeface="Times New Roman" panose="02020603050405020304" pitchFamily="18" charset="0"/>
                <a:cs typeface="Times New Roman" panose="02020603050405020304" pitchFamily="18" charset="0"/>
              </a:rPr>
              <a:t>Default constructors are called when constructors are not defined for the classes.</a:t>
            </a:r>
          </a:p>
          <a:p>
            <a:pPr algn="just"/>
            <a:endParaRPr lang="en-US" sz="2000" dirty="0" smtClean="0"/>
          </a:p>
        </p:txBody>
      </p:sp>
    </p:spTree>
    <p:extLst>
      <p:ext uri="{BB962C8B-B14F-4D97-AF65-F5344CB8AC3E}">
        <p14:creationId xmlns:p14="http://schemas.microsoft.com/office/powerpoint/2010/main" val="323772619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dirty="0" smtClean="0"/>
              <a:t>Constructor cont'd</a:t>
            </a:r>
            <a:endParaRPr lang="en-US" dirty="0"/>
          </a:p>
        </p:txBody>
      </p:sp>
      <p:sp>
        <p:nvSpPr>
          <p:cNvPr id="3" name="Content Placeholder 2"/>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If we do not specify a constructor, C++ compiler generates a default constructor for us (expects no parameters and has an empty body).</a:t>
            </a:r>
          </a:p>
          <a:p>
            <a:r>
              <a:rPr lang="en-US" sz="2000" dirty="0" smtClean="0">
                <a:latin typeface="Times New Roman" pitchFamily="18" charset="0"/>
                <a:cs typeface="Times New Roman" pitchFamily="18" charset="0"/>
              </a:rPr>
              <a:t>For example, in below class Car, constructor name will also be Car().</a:t>
            </a:r>
          </a:p>
          <a:p>
            <a:endParaRPr lang="en-US" sz="1600" dirty="0">
              <a:latin typeface="Times New Roman" pitchFamily="18" charset="0"/>
              <a:cs typeface="Times New Roman" pitchFamily="18" charset="0"/>
            </a:endParaRPr>
          </a:p>
        </p:txBody>
      </p:sp>
      <p:pic>
        <p:nvPicPr>
          <p:cNvPr id="89091" name="Picture 3"/>
          <p:cNvPicPr>
            <a:picLocks noChangeAspect="1" noChangeArrowheads="1"/>
          </p:cNvPicPr>
          <p:nvPr/>
        </p:nvPicPr>
        <p:blipFill>
          <a:blip r:embed="rId2"/>
          <a:srcRect l="29629" t="54760" r="57663" b="19240"/>
          <a:stretch>
            <a:fillRect/>
          </a:stretch>
        </p:blipFill>
        <p:spPr bwMode="auto">
          <a:xfrm>
            <a:off x="2036929" y="3474721"/>
            <a:ext cx="2183586" cy="2792126"/>
          </a:xfrm>
          <a:prstGeom prst="rect">
            <a:avLst/>
          </a:prstGeom>
          <a:noFill/>
          <a:ln w="9525">
            <a:noFill/>
            <a:miter lim="800000"/>
            <a:headEnd/>
            <a:tailEnd/>
          </a:ln>
          <a:effectLst/>
        </p:spPr>
      </p:pic>
      <p:pic>
        <p:nvPicPr>
          <p:cNvPr id="4" name="Picture 3"/>
          <p:cNvPicPr>
            <a:picLocks noChangeAspect="1"/>
          </p:cNvPicPr>
          <p:nvPr/>
        </p:nvPicPr>
        <p:blipFill rotWithShape="1">
          <a:blip r:embed="rId3"/>
          <a:srcRect l="37447" t="26997" r="47691" b="50333"/>
          <a:stretch/>
        </p:blipFill>
        <p:spPr>
          <a:xfrm>
            <a:off x="5064456" y="3532382"/>
            <a:ext cx="2934485" cy="2517861"/>
          </a:xfrm>
          <a:prstGeom prst="rect">
            <a:avLst/>
          </a:prstGeom>
        </p:spPr>
      </p:pic>
    </p:spTree>
    <p:extLst>
      <p:ext uri="{BB962C8B-B14F-4D97-AF65-F5344CB8AC3E}">
        <p14:creationId xmlns:p14="http://schemas.microsoft.com/office/powerpoint/2010/main" val="10680565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415600" y="593367"/>
            <a:ext cx="11360700" cy="817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a:buNone/>
            </a:pPr>
            <a:r>
              <a:rPr lang="en-US"/>
              <a:t>Course Outline</a:t>
            </a:r>
            <a:endParaRPr/>
          </a:p>
        </p:txBody>
      </p:sp>
      <p:pic>
        <p:nvPicPr>
          <p:cNvPr id="2" name="Picture 1"/>
          <p:cNvPicPr>
            <a:picLocks noChangeAspect="1"/>
          </p:cNvPicPr>
          <p:nvPr/>
        </p:nvPicPr>
        <p:blipFill>
          <a:blip r:embed="rId3"/>
          <a:stretch>
            <a:fillRect/>
          </a:stretch>
        </p:blipFill>
        <p:spPr>
          <a:xfrm>
            <a:off x="2408237" y="2068512"/>
            <a:ext cx="6634163" cy="2909888"/>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415600" y="593367"/>
            <a:ext cx="11360700" cy="817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a:buNone/>
            </a:pPr>
            <a:r>
              <a:rPr lang="en-US"/>
              <a:t>Course Outline</a:t>
            </a:r>
            <a:endParaRPr/>
          </a:p>
        </p:txBody>
      </p:sp>
      <p:pic>
        <p:nvPicPr>
          <p:cNvPr id="2" name="Picture 1"/>
          <p:cNvPicPr>
            <a:picLocks noChangeAspect="1"/>
          </p:cNvPicPr>
          <p:nvPr/>
        </p:nvPicPr>
        <p:blipFill>
          <a:blip r:embed="rId3"/>
          <a:stretch>
            <a:fillRect/>
          </a:stretch>
        </p:blipFill>
        <p:spPr>
          <a:xfrm>
            <a:off x="2500312" y="1989137"/>
            <a:ext cx="5437188" cy="3141663"/>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415600" y="593367"/>
            <a:ext cx="11360700" cy="817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a:buNone/>
            </a:pPr>
            <a:r>
              <a:rPr lang="en-US"/>
              <a:t>Books</a:t>
            </a:r>
            <a:endParaRPr/>
          </a:p>
        </p:txBody>
      </p:sp>
      <p:sp>
        <p:nvSpPr>
          <p:cNvPr id="94" name="Google Shape;94;p17"/>
          <p:cNvSpPr txBox="1">
            <a:spLocks noGrp="1"/>
          </p:cNvSpPr>
          <p:nvPr>
            <p:ph type="body" idx="1"/>
          </p:nvPr>
        </p:nvSpPr>
        <p:spPr>
          <a:xfrm>
            <a:off x="415600" y="1562133"/>
            <a:ext cx="11360700" cy="45297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900"/>
              </a:spcBef>
              <a:spcAft>
                <a:spcPts val="0"/>
              </a:spcAft>
              <a:buSzPts val="1800"/>
              <a:buNone/>
            </a:pPr>
            <a:endParaRPr sz="3200" dirty="0">
              <a:latin typeface="Times New Roman"/>
              <a:ea typeface="Times New Roman"/>
              <a:cs typeface="Times New Roman"/>
              <a:sym typeface="Times New Roman"/>
            </a:endParaRPr>
          </a:p>
          <a:p>
            <a:pPr marL="355600" indent="-342900">
              <a:lnSpc>
                <a:spcPct val="100000"/>
              </a:lnSpc>
              <a:spcBef>
                <a:spcPts val="725"/>
              </a:spcBef>
              <a:buClr>
                <a:srgbClr val="0AD0D9"/>
              </a:buClr>
              <a:buSzPct val="94230"/>
              <a:buFont typeface="+mj-lt"/>
              <a:buAutoNum type="arabicPeriod"/>
              <a:tabLst>
                <a:tab pos="285750" algn="l"/>
              </a:tabLst>
            </a:pPr>
            <a:r>
              <a:rPr lang="en-US" sz="2800" spc="-15" dirty="0">
                <a:latin typeface="Times New Roman"/>
                <a:cs typeface="Times New Roman"/>
              </a:rPr>
              <a:t>UML</a:t>
            </a:r>
            <a:r>
              <a:rPr lang="en-US" sz="2800" spc="-35" dirty="0">
                <a:latin typeface="Times New Roman"/>
                <a:cs typeface="Times New Roman"/>
              </a:rPr>
              <a:t> </a:t>
            </a:r>
            <a:r>
              <a:rPr lang="en-US" sz="2800" spc="20" dirty="0">
                <a:latin typeface="Times New Roman"/>
                <a:cs typeface="Times New Roman"/>
              </a:rPr>
              <a:t>2.0</a:t>
            </a:r>
            <a:r>
              <a:rPr lang="en-US" sz="2800" spc="-20" dirty="0">
                <a:latin typeface="Times New Roman"/>
                <a:cs typeface="Times New Roman"/>
              </a:rPr>
              <a:t> </a:t>
            </a:r>
            <a:r>
              <a:rPr lang="en-US" sz="2800" spc="110" dirty="0">
                <a:latin typeface="Times New Roman"/>
                <a:cs typeface="Times New Roman"/>
              </a:rPr>
              <a:t>in</a:t>
            </a:r>
            <a:r>
              <a:rPr lang="en-US" sz="2800" spc="-70" dirty="0">
                <a:latin typeface="Times New Roman"/>
                <a:cs typeface="Times New Roman"/>
              </a:rPr>
              <a:t> </a:t>
            </a:r>
            <a:r>
              <a:rPr lang="en-US" sz="2800" spc="65" dirty="0">
                <a:latin typeface="Times New Roman"/>
                <a:cs typeface="Times New Roman"/>
              </a:rPr>
              <a:t>Action</a:t>
            </a:r>
            <a:r>
              <a:rPr lang="en-US" sz="2800" spc="-60" dirty="0">
                <a:latin typeface="Times New Roman"/>
                <a:cs typeface="Times New Roman"/>
              </a:rPr>
              <a:t> </a:t>
            </a:r>
            <a:r>
              <a:rPr lang="en-US" sz="2800" spc="40" dirty="0">
                <a:latin typeface="Times New Roman"/>
                <a:cs typeface="Times New Roman"/>
              </a:rPr>
              <a:t>by</a:t>
            </a:r>
            <a:r>
              <a:rPr lang="en-US" sz="2800" spc="-75" dirty="0">
                <a:latin typeface="Times New Roman"/>
                <a:cs typeface="Times New Roman"/>
              </a:rPr>
              <a:t> </a:t>
            </a:r>
            <a:r>
              <a:rPr lang="en-US" sz="2800" spc="85" dirty="0">
                <a:latin typeface="Times New Roman"/>
                <a:cs typeface="Times New Roman"/>
              </a:rPr>
              <a:t>Patrick</a:t>
            </a:r>
            <a:r>
              <a:rPr lang="en-US" sz="2800" spc="-40" dirty="0">
                <a:latin typeface="Times New Roman"/>
                <a:cs typeface="Times New Roman"/>
              </a:rPr>
              <a:t> </a:t>
            </a:r>
            <a:r>
              <a:rPr lang="en-US" sz="2800" spc="50" dirty="0" err="1">
                <a:latin typeface="Times New Roman"/>
                <a:cs typeface="Times New Roman"/>
              </a:rPr>
              <a:t>Graessle</a:t>
            </a:r>
            <a:endParaRPr lang="en-US" sz="2800" dirty="0">
              <a:latin typeface="Times New Roman"/>
              <a:cs typeface="Times New Roman"/>
            </a:endParaRPr>
          </a:p>
          <a:p>
            <a:pPr marL="355600" marR="5080" indent="-342900">
              <a:lnSpc>
                <a:spcPct val="100000"/>
              </a:lnSpc>
              <a:spcBef>
                <a:spcPts val="625"/>
              </a:spcBef>
              <a:buClr>
                <a:srgbClr val="0AD0D9"/>
              </a:buClr>
              <a:buSzPct val="94230"/>
              <a:buFont typeface="+mj-lt"/>
              <a:buAutoNum type="arabicPeriod"/>
              <a:tabLst>
                <a:tab pos="285750" algn="l"/>
              </a:tabLst>
            </a:pPr>
            <a:r>
              <a:rPr lang="en-US" sz="2800" spc="45" dirty="0">
                <a:latin typeface="Times New Roman"/>
                <a:cs typeface="Times New Roman"/>
              </a:rPr>
              <a:t>Systems</a:t>
            </a:r>
            <a:r>
              <a:rPr lang="en-US" sz="2800" spc="-120" dirty="0">
                <a:latin typeface="Times New Roman"/>
                <a:cs typeface="Times New Roman"/>
              </a:rPr>
              <a:t> </a:t>
            </a:r>
            <a:r>
              <a:rPr lang="en-US" sz="2800" spc="20" dirty="0">
                <a:latin typeface="Times New Roman"/>
                <a:cs typeface="Times New Roman"/>
              </a:rPr>
              <a:t>Analysis</a:t>
            </a:r>
            <a:r>
              <a:rPr lang="en-US" sz="2800" spc="-135" dirty="0">
                <a:latin typeface="Times New Roman"/>
                <a:cs typeface="Times New Roman"/>
              </a:rPr>
              <a:t> </a:t>
            </a:r>
            <a:r>
              <a:rPr lang="en-US" sz="2800" spc="160" dirty="0">
                <a:latin typeface="Times New Roman"/>
                <a:cs typeface="Times New Roman"/>
              </a:rPr>
              <a:t>and</a:t>
            </a:r>
            <a:r>
              <a:rPr lang="en-US" sz="2800" dirty="0">
                <a:latin typeface="Times New Roman"/>
                <a:cs typeface="Times New Roman"/>
              </a:rPr>
              <a:t> </a:t>
            </a:r>
            <a:r>
              <a:rPr lang="en-US" sz="2800" spc="75" dirty="0">
                <a:latin typeface="Times New Roman"/>
                <a:cs typeface="Times New Roman"/>
              </a:rPr>
              <a:t>Design</a:t>
            </a:r>
            <a:r>
              <a:rPr lang="en-US" sz="2800" spc="-100" dirty="0">
                <a:latin typeface="Times New Roman"/>
                <a:cs typeface="Times New Roman"/>
              </a:rPr>
              <a:t> </a:t>
            </a:r>
            <a:r>
              <a:rPr lang="en-US" sz="2800" spc="110" dirty="0">
                <a:latin typeface="Times New Roman"/>
                <a:cs typeface="Times New Roman"/>
              </a:rPr>
              <a:t>with</a:t>
            </a:r>
            <a:r>
              <a:rPr lang="en-US" sz="2800" spc="-60" dirty="0">
                <a:latin typeface="Times New Roman"/>
                <a:cs typeface="Times New Roman"/>
              </a:rPr>
              <a:t> </a:t>
            </a:r>
            <a:r>
              <a:rPr lang="en-US" sz="2800" spc="-15" dirty="0">
                <a:latin typeface="Times New Roman"/>
                <a:cs typeface="Times New Roman"/>
              </a:rPr>
              <a:t>UML</a:t>
            </a:r>
            <a:r>
              <a:rPr lang="en-US" sz="2800" spc="-35" dirty="0">
                <a:latin typeface="Times New Roman"/>
                <a:cs typeface="Times New Roman"/>
              </a:rPr>
              <a:t> </a:t>
            </a:r>
            <a:r>
              <a:rPr lang="en-US" sz="2800" spc="50" dirty="0">
                <a:latin typeface="Times New Roman"/>
                <a:cs typeface="Times New Roman"/>
              </a:rPr>
              <a:t>3rd</a:t>
            </a:r>
            <a:r>
              <a:rPr lang="en-US" sz="2800" spc="-15" dirty="0">
                <a:latin typeface="Times New Roman"/>
                <a:cs typeface="Times New Roman"/>
              </a:rPr>
              <a:t> </a:t>
            </a:r>
            <a:r>
              <a:rPr lang="en-US" sz="2800" spc="90" dirty="0">
                <a:latin typeface="Times New Roman"/>
                <a:cs typeface="Times New Roman"/>
              </a:rPr>
              <a:t>Edition</a:t>
            </a:r>
            <a:r>
              <a:rPr lang="en-US" sz="2800" spc="-55" dirty="0">
                <a:latin typeface="Times New Roman"/>
                <a:cs typeface="Times New Roman"/>
              </a:rPr>
              <a:t> </a:t>
            </a:r>
            <a:r>
              <a:rPr lang="en-US" sz="2800" spc="-180" dirty="0">
                <a:latin typeface="Times New Roman"/>
                <a:cs typeface="Times New Roman"/>
              </a:rPr>
              <a:t>by  </a:t>
            </a:r>
            <a:r>
              <a:rPr lang="en-US" sz="2800" spc="45" dirty="0">
                <a:latin typeface="Times New Roman"/>
                <a:cs typeface="Times New Roman"/>
              </a:rPr>
              <a:t>Alan</a:t>
            </a:r>
            <a:r>
              <a:rPr lang="en-US" sz="2800" spc="-60" dirty="0">
                <a:latin typeface="Times New Roman"/>
                <a:cs typeface="Times New Roman"/>
              </a:rPr>
              <a:t> </a:t>
            </a:r>
            <a:r>
              <a:rPr lang="en-US" sz="2800" spc="105" dirty="0">
                <a:latin typeface="Times New Roman"/>
                <a:cs typeface="Times New Roman"/>
              </a:rPr>
              <a:t>Dennis</a:t>
            </a:r>
            <a:endParaRPr lang="en-US" sz="2800" dirty="0">
              <a:latin typeface="Times New Roman"/>
              <a:cs typeface="Times New Roman"/>
            </a:endParaRPr>
          </a:p>
          <a:p>
            <a:pPr marL="355600" indent="-342900">
              <a:lnSpc>
                <a:spcPct val="100000"/>
              </a:lnSpc>
              <a:spcBef>
                <a:spcPts val="625"/>
              </a:spcBef>
              <a:buClr>
                <a:srgbClr val="0AD0D9"/>
              </a:buClr>
              <a:buSzPct val="94230"/>
              <a:buFont typeface="+mj-lt"/>
              <a:buAutoNum type="arabicPeriod"/>
              <a:tabLst>
                <a:tab pos="285750" algn="l"/>
              </a:tabLst>
            </a:pPr>
            <a:r>
              <a:rPr lang="en-US" sz="2800" i="1" spc="50" dirty="0">
                <a:latin typeface="Times New Roman"/>
                <a:cs typeface="Times New Roman"/>
              </a:rPr>
              <a:t>UML </a:t>
            </a:r>
            <a:r>
              <a:rPr lang="en-US" sz="2800" i="1" spc="30" dirty="0">
                <a:latin typeface="Times New Roman"/>
                <a:cs typeface="Times New Roman"/>
              </a:rPr>
              <a:t>Distilled, </a:t>
            </a:r>
            <a:r>
              <a:rPr lang="en-US" sz="2800" i="1" spc="-35" dirty="0">
                <a:latin typeface="Times New Roman"/>
                <a:cs typeface="Times New Roman"/>
              </a:rPr>
              <a:t>3rd </a:t>
            </a:r>
            <a:r>
              <a:rPr lang="en-US" sz="2800" i="1" spc="45" dirty="0">
                <a:latin typeface="Times New Roman"/>
                <a:cs typeface="Times New Roman"/>
              </a:rPr>
              <a:t>Edition </a:t>
            </a:r>
            <a:r>
              <a:rPr lang="en-US" sz="2800" i="1" spc="50" dirty="0">
                <a:latin typeface="Times New Roman"/>
                <a:cs typeface="Times New Roman"/>
              </a:rPr>
              <a:t>by </a:t>
            </a:r>
            <a:r>
              <a:rPr lang="en-US" sz="2800" i="1" spc="75" dirty="0">
                <a:latin typeface="Times New Roman"/>
                <a:cs typeface="Times New Roman"/>
              </a:rPr>
              <a:t>Martin</a:t>
            </a:r>
            <a:r>
              <a:rPr lang="en-US" sz="2800" i="1" spc="-434" dirty="0">
                <a:latin typeface="Times New Roman"/>
                <a:cs typeface="Times New Roman"/>
              </a:rPr>
              <a:t> </a:t>
            </a:r>
            <a:r>
              <a:rPr lang="en-US" sz="2800" i="1" spc="-30" dirty="0">
                <a:latin typeface="Times New Roman"/>
                <a:cs typeface="Times New Roman"/>
              </a:rPr>
              <a:t>Flower</a:t>
            </a:r>
            <a:endParaRPr lang="en-US" sz="2800" dirty="0">
              <a:latin typeface="Times New Roman"/>
              <a:cs typeface="Times New Roman"/>
            </a:endParaRPr>
          </a:p>
          <a:p>
            <a:pPr marL="355600" marR="1378585" indent="-342900">
              <a:lnSpc>
                <a:spcPct val="100000"/>
              </a:lnSpc>
              <a:spcBef>
                <a:spcPts val="630"/>
              </a:spcBef>
              <a:buClr>
                <a:srgbClr val="0AD0D9"/>
              </a:buClr>
              <a:buSzPct val="94230"/>
              <a:buFont typeface="+mj-lt"/>
              <a:buAutoNum type="arabicPeriod"/>
              <a:tabLst>
                <a:tab pos="285750" algn="l"/>
              </a:tabLst>
            </a:pPr>
            <a:r>
              <a:rPr lang="en-US" sz="2800" spc="35" dirty="0">
                <a:latin typeface="Times New Roman"/>
                <a:cs typeface="Times New Roman"/>
              </a:rPr>
              <a:t>Visual</a:t>
            </a:r>
            <a:r>
              <a:rPr lang="en-US" sz="2800" spc="-35" dirty="0">
                <a:latin typeface="Times New Roman"/>
                <a:cs typeface="Times New Roman"/>
              </a:rPr>
              <a:t> </a:t>
            </a:r>
            <a:r>
              <a:rPr lang="en-US" sz="2800" spc="75" dirty="0">
                <a:latin typeface="Times New Roman"/>
                <a:cs typeface="Times New Roman"/>
              </a:rPr>
              <a:t>Modeling</a:t>
            </a:r>
            <a:r>
              <a:rPr lang="en-US" sz="2800" spc="-70" dirty="0">
                <a:latin typeface="Times New Roman"/>
                <a:cs typeface="Times New Roman"/>
              </a:rPr>
              <a:t> </a:t>
            </a:r>
            <a:r>
              <a:rPr lang="en-US" sz="2800" spc="110" dirty="0">
                <a:latin typeface="Times New Roman"/>
                <a:cs typeface="Times New Roman"/>
              </a:rPr>
              <a:t>with</a:t>
            </a:r>
            <a:r>
              <a:rPr lang="en-US" sz="2800" spc="-55" dirty="0">
                <a:latin typeface="Times New Roman"/>
                <a:cs typeface="Times New Roman"/>
              </a:rPr>
              <a:t> </a:t>
            </a:r>
            <a:r>
              <a:rPr lang="en-US" sz="2800" spc="75" dirty="0">
                <a:latin typeface="Times New Roman"/>
                <a:cs typeface="Times New Roman"/>
              </a:rPr>
              <a:t>Rational</a:t>
            </a:r>
            <a:r>
              <a:rPr lang="en-US" sz="2800" spc="-30" dirty="0">
                <a:latin typeface="Times New Roman"/>
                <a:cs typeface="Times New Roman"/>
              </a:rPr>
              <a:t> </a:t>
            </a:r>
            <a:r>
              <a:rPr lang="en-US" sz="2800" spc="25" dirty="0">
                <a:latin typeface="Times New Roman"/>
                <a:cs typeface="Times New Roman"/>
              </a:rPr>
              <a:t>Rose</a:t>
            </a:r>
            <a:r>
              <a:rPr lang="en-US" sz="2800" spc="-80" dirty="0">
                <a:latin typeface="Times New Roman"/>
                <a:cs typeface="Times New Roman"/>
              </a:rPr>
              <a:t> </a:t>
            </a:r>
            <a:r>
              <a:rPr lang="en-US" sz="2800" spc="35" dirty="0">
                <a:latin typeface="Times New Roman"/>
                <a:cs typeface="Times New Roman"/>
              </a:rPr>
              <a:t>by</a:t>
            </a:r>
            <a:r>
              <a:rPr lang="en-US" sz="2800" spc="-135" dirty="0">
                <a:latin typeface="Times New Roman"/>
                <a:cs typeface="Times New Roman"/>
              </a:rPr>
              <a:t> </a:t>
            </a:r>
            <a:r>
              <a:rPr lang="en-US" sz="2800" spc="-65" dirty="0">
                <a:latin typeface="Times New Roman"/>
                <a:cs typeface="Times New Roman"/>
              </a:rPr>
              <a:t>Terry  </a:t>
            </a:r>
            <a:r>
              <a:rPr lang="en-US" sz="2800" spc="125" dirty="0" err="1">
                <a:latin typeface="Times New Roman"/>
                <a:cs typeface="Times New Roman"/>
              </a:rPr>
              <a:t>Quatranie</a:t>
            </a:r>
            <a:endParaRPr lang="en-US" sz="2800" dirty="0">
              <a:latin typeface="Times New Roman"/>
              <a:cs typeface="Times New Roman"/>
            </a:endParaRPr>
          </a:p>
          <a:p>
            <a:pPr marL="355600" marR="112395" indent="-342900">
              <a:lnSpc>
                <a:spcPct val="100000"/>
              </a:lnSpc>
              <a:buClr>
                <a:srgbClr val="0AD0D9"/>
              </a:buClr>
              <a:buSzPct val="94230"/>
              <a:buFont typeface="+mj-lt"/>
              <a:buAutoNum type="arabicPeriod"/>
              <a:tabLst>
                <a:tab pos="285750" algn="l"/>
              </a:tabLst>
            </a:pPr>
            <a:r>
              <a:rPr lang="en-US" sz="2800" spc="-15" dirty="0">
                <a:latin typeface="Times New Roman"/>
                <a:cs typeface="Times New Roman"/>
              </a:rPr>
              <a:t>Unified Software Development by </a:t>
            </a:r>
            <a:r>
              <a:rPr lang="en-US" sz="2800" spc="-15" dirty="0" err="1">
                <a:latin typeface="Times New Roman"/>
                <a:cs typeface="Times New Roman"/>
              </a:rPr>
              <a:t>Booch</a:t>
            </a:r>
            <a:r>
              <a:rPr lang="en-US" sz="2800" spc="-15" dirty="0">
                <a:latin typeface="Times New Roman"/>
                <a:cs typeface="Times New Roman"/>
              </a:rPr>
              <a:t>, </a:t>
            </a:r>
            <a:r>
              <a:rPr lang="en-US" sz="2800" spc="-15" dirty="0" err="1">
                <a:latin typeface="Times New Roman"/>
                <a:cs typeface="Times New Roman"/>
              </a:rPr>
              <a:t>Rambaugh</a:t>
            </a:r>
            <a:r>
              <a:rPr lang="en-US" sz="2800" spc="-15" dirty="0">
                <a:latin typeface="Times New Roman"/>
                <a:cs typeface="Times New Roman"/>
              </a:rPr>
              <a:t>,  Jacobson</a:t>
            </a:r>
          </a:p>
          <a:p>
            <a:pPr marL="88900" lvl="0" indent="0" algn="l" rtl="0">
              <a:lnSpc>
                <a:spcPct val="80000"/>
              </a:lnSpc>
              <a:spcBef>
                <a:spcPts val="900"/>
              </a:spcBef>
              <a:spcAft>
                <a:spcPts val="0"/>
              </a:spcAft>
              <a:buSzPts val="2200"/>
              <a:buNone/>
            </a:pPr>
            <a:endParaRPr sz="2800" dirty="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415600" y="593367"/>
            <a:ext cx="11360700" cy="817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a:buNone/>
            </a:pPr>
            <a:r>
              <a:rPr lang="en-US"/>
              <a:t>Marks Distribution (Assessments / Grading)</a:t>
            </a:r>
            <a:endParaRPr/>
          </a:p>
        </p:txBody>
      </p:sp>
      <p:sp>
        <p:nvSpPr>
          <p:cNvPr id="100" name="Google Shape;100;p18"/>
          <p:cNvSpPr txBox="1">
            <a:spLocks noGrp="1"/>
          </p:cNvSpPr>
          <p:nvPr>
            <p:ph type="body" idx="1"/>
          </p:nvPr>
        </p:nvSpPr>
        <p:spPr>
          <a:xfrm>
            <a:off x="415600" y="1562133"/>
            <a:ext cx="11360700" cy="4529700"/>
          </a:xfrm>
          <a:prstGeom prst="rect">
            <a:avLst/>
          </a:prstGeom>
          <a:noFill/>
          <a:ln>
            <a:noFill/>
          </a:ln>
        </p:spPr>
        <p:txBody>
          <a:bodyPr spcFirstLastPara="1" wrap="square" lIns="121900" tIns="121900" rIns="121900" bIns="121900" anchor="t" anchorCtr="0">
            <a:normAutofit/>
          </a:bodyPr>
          <a:lstStyle/>
          <a:p>
            <a:pPr marL="0" lvl="0" indent="0" algn="l" rtl="0">
              <a:lnSpc>
                <a:spcPct val="115000"/>
              </a:lnSpc>
              <a:spcBef>
                <a:spcPts val="0"/>
              </a:spcBef>
              <a:spcAft>
                <a:spcPts val="0"/>
              </a:spcAft>
              <a:buSzPts val="2400"/>
              <a:buNone/>
            </a:pPr>
            <a:r>
              <a:rPr lang="en-US" dirty="0"/>
              <a:t>Mid - </a:t>
            </a:r>
            <a:r>
              <a:rPr lang="en-US" dirty="0" smtClean="0"/>
              <a:t>28wtg (14*2)</a:t>
            </a:r>
            <a:endParaRPr dirty="0"/>
          </a:p>
          <a:p>
            <a:pPr marL="0" lvl="0" indent="0" algn="l" rtl="0">
              <a:lnSpc>
                <a:spcPct val="115000"/>
              </a:lnSpc>
              <a:spcBef>
                <a:spcPts val="1600"/>
              </a:spcBef>
              <a:spcAft>
                <a:spcPts val="0"/>
              </a:spcAft>
              <a:buSzPts val="2400"/>
              <a:buNone/>
            </a:pPr>
            <a:r>
              <a:rPr lang="en-US" dirty="0"/>
              <a:t>Assignment - 8</a:t>
            </a:r>
            <a:r>
              <a:rPr lang="en-US" dirty="0" smtClean="0"/>
              <a:t> </a:t>
            </a:r>
            <a:r>
              <a:rPr lang="en-US" dirty="0" err="1" smtClean="0"/>
              <a:t>wtg</a:t>
            </a:r>
            <a:r>
              <a:rPr lang="en-US" dirty="0" smtClean="0"/>
              <a:t> (Lab)</a:t>
            </a:r>
            <a:endParaRPr dirty="0"/>
          </a:p>
          <a:p>
            <a:pPr marL="0" lvl="0" indent="0" algn="l" rtl="0">
              <a:lnSpc>
                <a:spcPct val="115000"/>
              </a:lnSpc>
              <a:spcBef>
                <a:spcPts val="1600"/>
              </a:spcBef>
              <a:spcAft>
                <a:spcPts val="0"/>
              </a:spcAft>
              <a:buSzPts val="2400"/>
              <a:buNone/>
            </a:pPr>
            <a:r>
              <a:rPr lang="en-US" dirty="0"/>
              <a:t>Quiz - 6</a:t>
            </a:r>
            <a:r>
              <a:rPr lang="en-US" dirty="0" smtClean="0"/>
              <a:t> </a:t>
            </a:r>
            <a:r>
              <a:rPr lang="en-US" dirty="0" err="1" smtClean="0"/>
              <a:t>wtg</a:t>
            </a:r>
            <a:r>
              <a:rPr lang="en-US" dirty="0" smtClean="0"/>
              <a:t> (3 * 2)</a:t>
            </a:r>
          </a:p>
          <a:p>
            <a:pPr marL="0" lvl="0" indent="0" algn="l" rtl="0">
              <a:lnSpc>
                <a:spcPct val="115000"/>
              </a:lnSpc>
              <a:spcBef>
                <a:spcPts val="1600"/>
              </a:spcBef>
              <a:spcAft>
                <a:spcPts val="0"/>
              </a:spcAft>
              <a:buSzPts val="2400"/>
              <a:buNone/>
            </a:pPr>
            <a:r>
              <a:rPr lang="en-US" dirty="0" smtClean="0"/>
              <a:t>Project – 8 </a:t>
            </a:r>
            <a:r>
              <a:rPr lang="en-US" dirty="0" err="1" smtClean="0"/>
              <a:t>wtg</a:t>
            </a:r>
            <a:endParaRPr dirty="0"/>
          </a:p>
          <a:p>
            <a:pPr marL="0" lvl="0" indent="0" algn="l" rtl="0">
              <a:lnSpc>
                <a:spcPct val="115000"/>
              </a:lnSpc>
              <a:spcBef>
                <a:spcPts val="1600"/>
              </a:spcBef>
              <a:spcAft>
                <a:spcPts val="1600"/>
              </a:spcAft>
              <a:buSzPts val="2400"/>
              <a:buNone/>
            </a:pPr>
            <a:r>
              <a:rPr lang="en-US" dirty="0"/>
              <a:t>Final - 50</a:t>
            </a:r>
            <a:endParaRPr dirty="0"/>
          </a:p>
        </p:txBody>
      </p:sp>
    </p:spTree>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42</TotalTime>
  <Words>2420</Words>
  <Application>Microsoft Office PowerPoint</Application>
  <PresentationFormat>Widescreen</PresentationFormat>
  <Paragraphs>308</Paragraphs>
  <Slides>59</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59</vt:i4>
      </vt:variant>
    </vt:vector>
  </HeadingPairs>
  <TitlesOfParts>
    <vt:vector size="69" baseType="lpstr">
      <vt:lpstr>Modern No. 20</vt:lpstr>
      <vt:lpstr>Wingdings</vt:lpstr>
      <vt:lpstr>Calibri</vt:lpstr>
      <vt:lpstr>Georgia</vt:lpstr>
      <vt:lpstr>Old Standard TT</vt:lpstr>
      <vt:lpstr>Arial Narrow</vt:lpstr>
      <vt:lpstr>Century Gothic</vt:lpstr>
      <vt:lpstr>Times New Roman</vt:lpstr>
      <vt:lpstr>Arial</vt:lpstr>
      <vt:lpstr>Paperback</vt:lpstr>
      <vt:lpstr>Software Design And Analysis(SDA)</vt:lpstr>
      <vt:lpstr>Course Catalogue - HEC</vt:lpstr>
      <vt:lpstr>Course Goals</vt:lpstr>
      <vt:lpstr>PowerPoint Presentation</vt:lpstr>
      <vt:lpstr>Course Outline</vt:lpstr>
      <vt:lpstr>Course Outline</vt:lpstr>
      <vt:lpstr>Course Outline</vt:lpstr>
      <vt:lpstr>Books</vt:lpstr>
      <vt:lpstr>Marks Distribution (Assessments / Grading)</vt:lpstr>
      <vt:lpstr>Week one – Class One</vt:lpstr>
      <vt:lpstr>What is POP (procedural-Oriented-Programming)</vt:lpstr>
      <vt:lpstr>let’s talk about OOP</vt:lpstr>
      <vt:lpstr>Basic Concepts of Object Oriented Programming </vt:lpstr>
      <vt:lpstr>What is object-oriented programming?</vt:lpstr>
      <vt:lpstr>Inheritance</vt:lpstr>
      <vt:lpstr>Polymorphism</vt:lpstr>
      <vt:lpstr>Overloading vs Overriding</vt:lpstr>
      <vt:lpstr>Encapsulation</vt:lpstr>
      <vt:lpstr>Abstraction</vt:lpstr>
      <vt:lpstr>Real-life Example</vt:lpstr>
      <vt:lpstr>Data Abstraction (Example)</vt:lpstr>
      <vt:lpstr>Example-Data Abstraction</vt:lpstr>
      <vt:lpstr>Advantages of Information Hiding</vt:lpstr>
      <vt:lpstr>PowerPoint Presentation</vt:lpstr>
      <vt:lpstr>Procedural vs OOP</vt:lpstr>
      <vt:lpstr>Access Specifiers</vt:lpstr>
      <vt:lpstr>Encapsulation</vt:lpstr>
      <vt:lpstr> Real Life Example Of Encapsulation</vt:lpstr>
      <vt:lpstr>Real life example</vt:lpstr>
      <vt:lpstr>PowerPoint Presentation</vt:lpstr>
      <vt:lpstr>Encapsulation cont.</vt:lpstr>
      <vt:lpstr>Encapsulation-Access Private Members </vt:lpstr>
      <vt:lpstr>Types Of Encapsulation</vt:lpstr>
      <vt:lpstr>Why Encapsulation </vt:lpstr>
      <vt:lpstr>Benefits of Encapsulation </vt:lpstr>
      <vt:lpstr>Abstraction</vt:lpstr>
      <vt:lpstr>Abstraction in OOP</vt:lpstr>
      <vt:lpstr>Example – Abstraction</vt:lpstr>
      <vt:lpstr>Abstraction – Advantages</vt:lpstr>
      <vt:lpstr>Encapsulation vs Abstraction</vt:lpstr>
      <vt:lpstr>PowerPoint Presentation</vt:lpstr>
      <vt:lpstr>Multiple Objects</vt:lpstr>
      <vt:lpstr>Introduction To Multiple Objects Into Real World</vt:lpstr>
      <vt:lpstr>Introduction To Objects Into Real World</vt:lpstr>
      <vt:lpstr>Getter/Setter Functions</vt:lpstr>
      <vt:lpstr>Getter/Setter Functions</vt:lpstr>
      <vt:lpstr>Object v/s Classes</vt:lpstr>
      <vt:lpstr>Generalized Class</vt:lpstr>
      <vt:lpstr>Specialized Class</vt:lpstr>
      <vt:lpstr>Type of classes</vt:lpstr>
      <vt:lpstr>Abstract Class</vt:lpstr>
      <vt:lpstr>Virtual member function</vt:lpstr>
      <vt:lpstr>Concrete Class</vt:lpstr>
      <vt:lpstr>Access Control</vt:lpstr>
      <vt:lpstr>Protected-Modifier</vt:lpstr>
      <vt:lpstr>Private Modifier</vt:lpstr>
      <vt:lpstr>Private Modifier</vt:lpstr>
      <vt:lpstr>Constructor </vt:lpstr>
      <vt:lpstr>Constructor cont'd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 (OOP)</dc:title>
  <dc:creator>Noureen Fatima</dc:creator>
  <cp:lastModifiedBy>Windows User</cp:lastModifiedBy>
  <cp:revision>19</cp:revision>
  <dcterms:modified xsi:type="dcterms:W3CDTF">2023-08-21T03:13:41Z</dcterms:modified>
</cp:coreProperties>
</file>